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5"/>
  </p:notesMasterIdLst>
  <p:sldIdLst>
    <p:sldId id="256" r:id="rId4"/>
    <p:sldId id="257" r:id="rId6"/>
    <p:sldId id="258" r:id="rId7"/>
    <p:sldId id="259" r:id="rId8"/>
    <p:sldId id="280" r:id="rId9"/>
    <p:sldId id="324" r:id="rId10"/>
    <p:sldId id="325" r:id="rId11"/>
    <p:sldId id="326" r:id="rId12"/>
    <p:sldId id="327" r:id="rId13"/>
    <p:sldId id="328" r:id="rId14"/>
    <p:sldId id="329" r:id="rId15"/>
    <p:sldId id="330" r:id="rId16"/>
    <p:sldId id="331" r:id="rId17"/>
    <p:sldId id="261" r:id="rId18"/>
    <p:sldId id="384" r:id="rId19"/>
    <p:sldId id="385" r:id="rId20"/>
    <p:sldId id="397" r:id="rId21"/>
    <p:sldId id="386" r:id="rId22"/>
    <p:sldId id="387" r:id="rId23"/>
    <p:sldId id="388" r:id="rId24"/>
    <p:sldId id="389" r:id="rId25"/>
    <p:sldId id="390" r:id="rId26"/>
    <p:sldId id="391" r:id="rId27"/>
    <p:sldId id="398" r:id="rId28"/>
    <p:sldId id="392" r:id="rId29"/>
    <p:sldId id="393" r:id="rId30"/>
    <p:sldId id="394" r:id="rId31"/>
    <p:sldId id="395" r:id="rId32"/>
    <p:sldId id="396" r:id="rId33"/>
    <p:sldId id="262" r:id="rId34"/>
    <p:sldId id="296" r:id="rId35"/>
    <p:sldId id="300" r:id="rId36"/>
    <p:sldId id="299" r:id="rId37"/>
    <p:sldId id="297" r:id="rId38"/>
    <p:sldId id="298" r:id="rId39"/>
    <p:sldId id="317" r:id="rId40"/>
    <p:sldId id="465" r:id="rId41"/>
    <p:sldId id="466" r:id="rId42"/>
    <p:sldId id="319" r:id="rId43"/>
    <p:sldId id="320" r:id="rId44"/>
    <p:sldId id="265" r:id="rId45"/>
    <p:sldId id="323" r:id="rId46"/>
    <p:sldId id="318" r:id="rId47"/>
    <p:sldId id="357" r:id="rId48"/>
    <p:sldId id="358" r:id="rId49"/>
    <p:sldId id="463" r:id="rId50"/>
    <p:sldId id="464" r:id="rId51"/>
    <p:sldId id="360" r:id="rId52"/>
    <p:sldId id="359" r:id="rId53"/>
    <p:sldId id="361" r:id="rId54"/>
    <p:sldId id="362" r:id="rId55"/>
    <p:sldId id="363" r:id="rId56"/>
    <p:sldId id="364" r:id="rId57"/>
    <p:sldId id="365" r:id="rId58"/>
    <p:sldId id="366" r:id="rId59"/>
    <p:sldId id="367" r:id="rId60"/>
    <p:sldId id="368" r:id="rId61"/>
    <p:sldId id="444" r:id="rId62"/>
    <p:sldId id="445" r:id="rId63"/>
    <p:sldId id="449" r:id="rId64"/>
    <p:sldId id="446" r:id="rId65"/>
    <p:sldId id="450" r:id="rId66"/>
    <p:sldId id="451" r:id="rId67"/>
    <p:sldId id="447" r:id="rId68"/>
    <p:sldId id="263" r:id="rId69"/>
    <p:sldId id="399" r:id="rId70"/>
    <p:sldId id="400" r:id="rId71"/>
    <p:sldId id="401" r:id="rId72"/>
    <p:sldId id="402" r:id="rId73"/>
    <p:sldId id="403" r:id="rId74"/>
    <p:sldId id="404" r:id="rId75"/>
    <p:sldId id="405" r:id="rId76"/>
    <p:sldId id="275" r:id="rId77"/>
  </p:sldIdLst>
  <p:sldSz cx="12192000" cy="6858000"/>
  <p:notesSz cx="6858000" cy="9144000"/>
  <p:custDataLst>
    <p:tags r:id="rId8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凯 唐" initials="凯"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19490"/>
    <a:srgbClr val="FFB1B1"/>
    <a:srgbClr val="717E89"/>
    <a:srgbClr val="5C5C6A"/>
    <a:srgbClr val="EFE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102" y="2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2" Type="http://schemas.openxmlformats.org/officeDocument/2006/relationships/tags" Target="tags/tag11.xml"/><Relationship Id="rId81" Type="http://schemas.openxmlformats.org/officeDocument/2006/relationships/commentAuthors" Target="commentAuthors.xml"/><Relationship Id="rId80" Type="http://schemas.openxmlformats.org/officeDocument/2006/relationships/tableStyles" Target="tableStyles.xml"/><Relationship Id="rId8" Type="http://schemas.openxmlformats.org/officeDocument/2006/relationships/slide" Target="slides/slide4.xml"/><Relationship Id="rId79" Type="http://schemas.openxmlformats.org/officeDocument/2006/relationships/viewProps" Target="viewProps.xml"/><Relationship Id="rId78" Type="http://schemas.openxmlformats.org/officeDocument/2006/relationships/presProps" Target="presProps.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49A858-5D03-4E0E-BC44-5A00DB28A38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9ECC23-53B9-4AEF-A4CB-78873355B3C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9ECC23-53B9-4AEF-A4CB-78873355B3C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D1B8C6C-80F7-47A0-B1C7-0BC4570D88E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7271F39-B129-45A3-A953-A442C752BC0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D1B8C6C-80F7-47A0-B1C7-0BC4570D88E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7271F39-B129-45A3-A953-A442C752BC0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D1B8C6C-80F7-47A0-B1C7-0BC4570D88E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7271F39-B129-45A3-A953-A442C752BC0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D1B8C6C-80F7-47A0-B1C7-0BC4570D88E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7271F39-B129-45A3-A953-A442C752BC0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D1B8C6C-80F7-47A0-B1C7-0BC4570D88E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7271F39-B129-45A3-A953-A442C752BC0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1D1B8C6C-80F7-47A0-B1C7-0BC4570D88E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7271F39-B129-45A3-A953-A442C752BC0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1D1B8C6C-80F7-47A0-B1C7-0BC4570D88E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7271F39-B129-45A3-A953-A442C752BC0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D1B8C6C-80F7-47A0-B1C7-0BC4570D88E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7271F39-B129-45A3-A953-A442C752BC0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D1B8C6C-80F7-47A0-B1C7-0BC4570D88E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7271F39-B129-45A3-A953-A442C752BC0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1B8C6C-80F7-47A0-B1C7-0BC4570D88E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7271F39-B129-45A3-A953-A442C752BC0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D1B8C6C-80F7-47A0-B1C7-0BC4570D88E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7271F39-B129-45A3-A953-A442C752BC0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D1B8C6C-80F7-47A0-B1C7-0BC4570D88E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7271F39-B129-45A3-A953-A442C752BC0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D1B8C6C-80F7-47A0-B1C7-0BC4570D88E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7271F39-B129-45A3-A953-A442C752BC0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D1B8C6C-80F7-47A0-B1C7-0BC4570D88E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7271F39-B129-45A3-A953-A442C752BC0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D1B8C6C-80F7-47A0-B1C7-0BC4570D88E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7271F39-B129-45A3-A953-A442C752BC0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1D1B8C6C-80F7-47A0-B1C7-0BC4570D88E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7271F39-B129-45A3-A953-A442C752BC0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1D1B8C6C-80F7-47A0-B1C7-0BC4570D88E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7271F39-B129-45A3-A953-A442C752BC0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D1B8C6C-80F7-47A0-B1C7-0BC4570D88E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7271F39-B129-45A3-A953-A442C752BC0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D1B8C6C-80F7-47A0-B1C7-0BC4570D88E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7271F39-B129-45A3-A953-A442C752BC0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D1B8C6C-80F7-47A0-B1C7-0BC4570D88E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7271F39-B129-45A3-A953-A442C752BC0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D1B8C6C-80F7-47A0-B1C7-0BC4570D88E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7271F39-B129-45A3-A953-A442C752BC0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D1B8C6C-80F7-47A0-B1C7-0BC4570D88E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7271F39-B129-45A3-A953-A442C752BC0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1B8C6C-80F7-47A0-B1C7-0BC4570D88E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71F39-B129-45A3-A953-A442C752BC0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1B8C6C-80F7-47A0-B1C7-0BC4570D88E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71F39-B129-45A3-A953-A442C752BC0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tags" Target="../tags/tag4.xm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7.xml"/><Relationship Id="rId4" Type="http://schemas.openxmlformats.org/officeDocument/2006/relationships/image" Target="../media/image12.png"/><Relationship Id="rId3" Type="http://schemas.openxmlformats.org/officeDocument/2006/relationships/tags" Target="../tags/tag6.xml"/><Relationship Id="rId2" Type="http://schemas.openxmlformats.org/officeDocument/2006/relationships/image" Target="../media/image11.png"/><Relationship Id="rId1" Type="http://schemas.openxmlformats.org/officeDocument/2006/relationships/tags" Target="../tags/tag5.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7.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7.xml"/><Relationship Id="rId4" Type="http://schemas.openxmlformats.org/officeDocument/2006/relationships/image" Target="../media/image17.png"/><Relationship Id="rId3" Type="http://schemas.openxmlformats.org/officeDocument/2006/relationships/tags" Target="../tags/tag8.xml"/><Relationship Id="rId2" Type="http://schemas.openxmlformats.org/officeDocument/2006/relationships/image" Target="../media/image16.png"/><Relationship Id="rId1" Type="http://schemas.openxmlformats.org/officeDocument/2006/relationships/tags" Target="../tags/tag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7.xml"/><Relationship Id="rId2" Type="http://schemas.openxmlformats.org/officeDocument/2006/relationships/image" Target="../media/image28.png"/><Relationship Id="rId1" Type="http://schemas.openxmlformats.org/officeDocument/2006/relationships/image" Target="../media/image27.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image" Target="../media/image29.png"/></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7.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tags" Target="../tags/tag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7.xml"/><Relationship Id="rId2" Type="http://schemas.openxmlformats.org/officeDocument/2006/relationships/image" Target="../media/image35.png"/><Relationship Id="rId1" Type="http://schemas.openxmlformats.org/officeDocument/2006/relationships/image" Target="../media/image3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image" Target="../media/image3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7.xml"/><Relationship Id="rId2" Type="http://schemas.openxmlformats.org/officeDocument/2006/relationships/image" Target="../media/image38.png"/><Relationship Id="rId1" Type="http://schemas.openxmlformats.org/officeDocument/2006/relationships/image" Target="../media/image37.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9.xml"/><Relationship Id="rId1" Type="http://schemas.openxmlformats.org/officeDocument/2006/relationships/tags" Target="../tags/tag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7.xml"/><Relationship Id="rId1" Type="http://schemas.openxmlformats.org/officeDocument/2006/relationships/image" Target="../media/image40.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6" Type="http://schemas.openxmlformats.org/officeDocument/2006/relationships/notesSlide" Target="../notesSlides/notesSlide53.xml"/><Relationship Id="rId5" Type="http://schemas.openxmlformats.org/officeDocument/2006/relationships/slideLayout" Target="../slideLayouts/slideLayout7.xml"/><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7.xml"/><Relationship Id="rId2" Type="http://schemas.openxmlformats.org/officeDocument/2006/relationships/image" Target="../media/image46.png"/><Relationship Id="rId1" Type="http://schemas.openxmlformats.org/officeDocument/2006/relationships/image" Target="../media/image45.png"/></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7.xml"/><Relationship Id="rId2" Type="http://schemas.openxmlformats.org/officeDocument/2006/relationships/image" Target="../media/image48.png"/><Relationship Id="rId1" Type="http://schemas.openxmlformats.org/officeDocument/2006/relationships/image" Target="../media/image47.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7.xml"/><Relationship Id="rId1" Type="http://schemas.openxmlformats.org/officeDocument/2006/relationships/image" Target="../media/image49.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7.xml"/><Relationship Id="rId1" Type="http://schemas.openxmlformats.org/officeDocument/2006/relationships/image" Target="../media/image50.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7.xml"/><Relationship Id="rId1" Type="http://schemas.openxmlformats.org/officeDocument/2006/relationships/image" Target="../media/image4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7.xml"/><Relationship Id="rId1" Type="http://schemas.openxmlformats.org/officeDocument/2006/relationships/image" Target="../media/image51.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image" Target="../media/image52.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image" Target="../media/image53.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image" Target="../media/image53.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7.xml"/><Relationship Id="rId1" Type="http://schemas.openxmlformats.org/officeDocument/2006/relationships/image" Target="../media/image54.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5" Type="http://schemas.openxmlformats.org/officeDocument/2006/relationships/notesSlide" Target="../notesSlides/notesSlide67.xml"/><Relationship Id="rId4" Type="http://schemas.openxmlformats.org/officeDocument/2006/relationships/slideLayout" Target="../slideLayouts/slideLayout7.xml"/><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tags" Target="../tags/tag1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7.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tags" Target="../tags/tag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7.xml"/><Relationship Id="rId1" Type="http://schemas.openxmlformats.org/officeDocument/2006/relationships/image" Target="../media/image57.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7.xml"/><Relationship Id="rId1" Type="http://schemas.openxmlformats.org/officeDocument/2006/relationships/image" Target="../media/image58.png"/></Relationships>
</file>

<file path=ppt/slides/_rels/slide72.xml.rels><?xml version="1.0" encoding="UTF-8" standalone="yes"?>
<Relationships xmlns="http://schemas.openxmlformats.org/package/2006/relationships"><Relationship Id="rId4" Type="http://schemas.openxmlformats.org/officeDocument/2006/relationships/notesSlide" Target="../notesSlides/notesSlide72.xml"/><Relationship Id="rId3" Type="http://schemas.openxmlformats.org/officeDocument/2006/relationships/slideLayout" Target="../slideLayouts/slideLayout7.xml"/><Relationship Id="rId2" Type="http://schemas.openxmlformats.org/officeDocument/2006/relationships/image" Target="../media/image60.png"/><Relationship Id="rId1" Type="http://schemas.openxmlformats.org/officeDocument/2006/relationships/image" Target="../media/image59.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tags" Target="../tags/tag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28857" y="-356296"/>
            <a:ext cx="15905735" cy="9138740"/>
            <a:chOff x="-1828857" y="-509966"/>
            <a:chExt cx="15905735" cy="9138740"/>
          </a:xfrm>
        </p:grpSpPr>
        <p:grpSp>
          <p:nvGrpSpPr>
            <p:cNvPr id="26" name="组合 25"/>
            <p:cNvGrpSpPr/>
            <p:nvPr/>
          </p:nvGrpSpPr>
          <p:grpSpPr>
            <a:xfrm>
              <a:off x="7197754" y="-509966"/>
              <a:ext cx="6879124" cy="4476324"/>
              <a:chOff x="7197754" y="-509966"/>
              <a:chExt cx="6458727" cy="4202767"/>
            </a:xfrm>
          </p:grpSpPr>
          <p:grpSp>
            <p:nvGrpSpPr>
              <p:cNvPr id="24" name="组合 23"/>
              <p:cNvGrpSpPr/>
              <p:nvPr/>
            </p:nvGrpSpPr>
            <p:grpSpPr>
              <a:xfrm>
                <a:off x="7197754" y="-509966"/>
                <a:ext cx="6458727" cy="2635650"/>
                <a:chOff x="1473847" y="1366335"/>
                <a:chExt cx="3752335" cy="1531237"/>
              </a:xfrm>
            </p:grpSpPr>
            <p:grpSp>
              <p:nvGrpSpPr>
                <p:cNvPr id="17" name="组合 16"/>
                <p:cNvGrpSpPr/>
                <p:nvPr/>
              </p:nvGrpSpPr>
              <p:grpSpPr>
                <a:xfrm rot="7578518">
                  <a:off x="1974273" y="865909"/>
                  <a:ext cx="1382130" cy="2382982"/>
                  <a:chOff x="1974273" y="865909"/>
                  <a:chExt cx="1382130" cy="2382982"/>
                </a:xfrm>
              </p:grpSpPr>
              <p:sp>
                <p:nvSpPr>
                  <p:cNvPr id="14" name="等腰三角形 13"/>
                  <p:cNvSpPr/>
                  <p:nvPr/>
                </p:nvSpPr>
                <p:spPr>
                  <a:xfrm>
                    <a:off x="1974273" y="865909"/>
                    <a:ext cx="1382130" cy="1191491"/>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10800000">
                    <a:off x="1974273" y="2057400"/>
                    <a:ext cx="1382130" cy="119149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rot="7578518">
                  <a:off x="3343626" y="1015016"/>
                  <a:ext cx="1382130" cy="2382982"/>
                  <a:chOff x="1974273" y="865909"/>
                  <a:chExt cx="1382130" cy="2382982"/>
                </a:xfrm>
              </p:grpSpPr>
              <p:sp>
                <p:nvSpPr>
                  <p:cNvPr id="22" name="等腰三角形 21"/>
                  <p:cNvSpPr/>
                  <p:nvPr/>
                </p:nvSpPr>
                <p:spPr>
                  <a:xfrm>
                    <a:off x="1974273" y="865909"/>
                    <a:ext cx="1382130" cy="119149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nvSpPr>
                <p:spPr>
                  <a:xfrm rot="10800000">
                    <a:off x="1974273" y="2057400"/>
                    <a:ext cx="1382130" cy="119149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5" name="等腰三角形 24"/>
              <p:cNvSpPr/>
              <p:nvPr/>
            </p:nvSpPr>
            <p:spPr>
              <a:xfrm rot="7578518" flipH="1" flipV="1">
                <a:off x="10539830" y="1477871"/>
                <a:ext cx="2378999" cy="2050861"/>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rot="309009">
              <a:off x="-1828857" y="3936169"/>
              <a:ext cx="7680629" cy="4692605"/>
              <a:chOff x="-1200079" y="4037947"/>
              <a:chExt cx="6876101" cy="4201066"/>
            </a:xfrm>
          </p:grpSpPr>
          <p:grpSp>
            <p:nvGrpSpPr>
              <p:cNvPr id="28" name="组合 27"/>
              <p:cNvGrpSpPr/>
              <p:nvPr/>
            </p:nvGrpSpPr>
            <p:grpSpPr>
              <a:xfrm>
                <a:off x="-1200079" y="4037947"/>
                <a:ext cx="6876101" cy="2822033"/>
                <a:chOff x="1473847" y="1366335"/>
                <a:chExt cx="3750686" cy="1539326"/>
              </a:xfrm>
            </p:grpSpPr>
            <p:grpSp>
              <p:nvGrpSpPr>
                <p:cNvPr id="30" name="组合 29"/>
                <p:cNvGrpSpPr/>
                <p:nvPr/>
              </p:nvGrpSpPr>
              <p:grpSpPr>
                <a:xfrm rot="7578518">
                  <a:off x="1974273" y="865909"/>
                  <a:ext cx="1382130" cy="2382982"/>
                  <a:chOff x="1974273" y="865909"/>
                  <a:chExt cx="1382130" cy="2382982"/>
                </a:xfrm>
              </p:grpSpPr>
              <p:sp>
                <p:nvSpPr>
                  <p:cNvPr id="34" name="等腰三角形 33"/>
                  <p:cNvSpPr/>
                  <p:nvPr/>
                </p:nvSpPr>
                <p:spPr>
                  <a:xfrm>
                    <a:off x="1974273" y="865909"/>
                    <a:ext cx="1382130" cy="1191491"/>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rot="10800000">
                    <a:off x="1974273" y="2057400"/>
                    <a:ext cx="1382130" cy="119149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rot="7578518">
                  <a:off x="3337160" y="1018288"/>
                  <a:ext cx="1390760" cy="2383986"/>
                  <a:chOff x="1974273" y="864905"/>
                  <a:chExt cx="1390760" cy="2383986"/>
                </a:xfrm>
              </p:grpSpPr>
              <p:sp>
                <p:nvSpPr>
                  <p:cNvPr id="32" name="等腰三角形 31"/>
                  <p:cNvSpPr/>
                  <p:nvPr/>
                </p:nvSpPr>
                <p:spPr>
                  <a:xfrm>
                    <a:off x="1982903" y="864905"/>
                    <a:ext cx="1382130" cy="119149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0800000">
                    <a:off x="1974273" y="2057400"/>
                    <a:ext cx="1382130" cy="119149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6" name="等腰三角形 35"/>
              <p:cNvSpPr/>
              <p:nvPr/>
            </p:nvSpPr>
            <p:spPr>
              <a:xfrm rot="18378518">
                <a:off x="-162491" y="5879914"/>
                <a:ext cx="2533847" cy="218435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0" name="文本框 39"/>
          <p:cNvSpPr txBox="1"/>
          <p:nvPr/>
        </p:nvSpPr>
        <p:spPr>
          <a:xfrm>
            <a:off x="2009593" y="2373943"/>
            <a:ext cx="8171544" cy="1014730"/>
          </a:xfrm>
          <a:prstGeom prst="rect">
            <a:avLst/>
          </a:prstGeom>
          <a:noFill/>
        </p:spPr>
        <p:txBody>
          <a:bodyPr wrap="square" rtlCol="0">
            <a:spAutoFit/>
          </a:bodyPr>
          <a:lstStyle/>
          <a:p>
            <a:pPr algn="ctr"/>
            <a:r>
              <a:rPr lang="zh-CN" altLang="en-US" sz="6000" b="1" dirty="0">
                <a:solidFill>
                  <a:srgbClr val="5C5C6A"/>
                </a:solidFill>
                <a:latin typeface="幼圆" panose="02010509060101010101" pitchFamily="49" charset="-122"/>
                <a:ea typeface="幼圆" panose="02010509060101010101" pitchFamily="49" charset="-122"/>
              </a:rPr>
              <a:t>android+opencv开发</a:t>
            </a:r>
            <a:endParaRPr lang="zh-CN" altLang="en-US" sz="6000" b="1" dirty="0">
              <a:solidFill>
                <a:srgbClr val="5C5C6A"/>
              </a:solidFill>
              <a:latin typeface="幼圆" panose="02010509060101010101" pitchFamily="49" charset="-122"/>
              <a:ea typeface="幼圆" panose="02010509060101010101" pitchFamily="49" charset="-122"/>
            </a:endParaRPr>
          </a:p>
        </p:txBody>
      </p:sp>
      <p:grpSp>
        <p:nvGrpSpPr>
          <p:cNvPr id="45" name="组合 44"/>
          <p:cNvGrpSpPr/>
          <p:nvPr/>
        </p:nvGrpSpPr>
        <p:grpSpPr>
          <a:xfrm>
            <a:off x="2341245" y="3698729"/>
            <a:ext cx="7536815" cy="421786"/>
            <a:chOff x="3827361" y="3620654"/>
            <a:chExt cx="1985818" cy="304801"/>
          </a:xfrm>
        </p:grpSpPr>
        <p:sp>
          <p:nvSpPr>
            <p:cNvPr id="46" name="矩形: 圆角 45"/>
            <p:cNvSpPr/>
            <p:nvPr/>
          </p:nvSpPr>
          <p:spPr>
            <a:xfrm>
              <a:off x="3897745" y="3620654"/>
              <a:ext cx="1874982" cy="304801"/>
            </a:xfrm>
            <a:prstGeom prst="roundRect">
              <a:avLst>
                <a:gd name="adj" fmla="val 50000"/>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endParaRPr>
            </a:p>
          </p:txBody>
        </p:sp>
        <p:sp>
          <p:nvSpPr>
            <p:cNvPr id="47" name="文本框 46"/>
            <p:cNvSpPr txBox="1"/>
            <p:nvPr/>
          </p:nvSpPr>
          <p:spPr>
            <a:xfrm>
              <a:off x="3827361" y="3637279"/>
              <a:ext cx="1985818" cy="266150"/>
            </a:xfrm>
            <a:prstGeom prst="rect">
              <a:avLst/>
            </a:prstGeom>
            <a:noFill/>
          </p:spPr>
          <p:txBody>
            <a:bodyPr wrap="square" rtlCol="0">
              <a:spAutoFit/>
            </a:bodyPr>
            <a:lstStyle/>
            <a:p>
              <a:pPr algn="ctr"/>
              <a:r>
                <a:rPr lang="zh-CN" altLang="en-US" b="1" dirty="0">
                  <a:solidFill>
                    <a:schemeClr val="bg1"/>
                  </a:solidFill>
                  <a:latin typeface="幼圆" panose="02010509060101010101" pitchFamily="49" charset="-122"/>
                  <a:ea typeface="幼圆" panose="02010509060101010101" pitchFamily="49" charset="-122"/>
                </a:rPr>
                <a:t>组员：徐旸、于之希、任峻扬、陈俊锦、金子钰</a:t>
              </a:r>
              <a:endParaRPr lang="zh-CN" altLang="en-US" b="1" dirty="0">
                <a:solidFill>
                  <a:schemeClr val="bg1"/>
                </a:solidFill>
                <a:latin typeface="幼圆" panose="02010509060101010101" pitchFamily="49" charset="-122"/>
                <a:ea typeface="幼圆" panose="02010509060101010101" pitchFamily="49" charset="-122"/>
              </a:endParaRPr>
            </a:p>
          </p:txBody>
        </p:sp>
      </p:grpSp>
      <p:sp>
        <p:nvSpPr>
          <p:cNvPr id="56" name="矩形 55"/>
          <p:cNvSpPr/>
          <p:nvPr/>
        </p:nvSpPr>
        <p:spPr>
          <a:xfrm>
            <a:off x="2384310" y="3406199"/>
            <a:ext cx="7536871" cy="45719"/>
          </a:xfrm>
          <a:prstGeom prst="rect">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4" fill="hold" grpId="0" nodeType="afterEffect">
                                  <p:stCondLst>
                                    <p:cond delay="0"/>
                                  </p:stCondLst>
                                  <p:childTnLst>
                                    <p:set>
                                      <p:cBhvr>
                                        <p:cTn id="12" dur="1" fill="hold">
                                          <p:stCondLst>
                                            <p:cond delay="0"/>
                                          </p:stCondLst>
                                        </p:cTn>
                                        <p:tgtEl>
                                          <p:spTgt spid="40"/>
                                        </p:tgtEl>
                                        <p:attrNameLst>
                                          <p:attrName>style.visibility</p:attrName>
                                        </p:attrNameLst>
                                      </p:cBhvr>
                                      <p:to>
                                        <p:strVal val="visible"/>
                                      </p:to>
                                    </p:set>
                                    <p:anim calcmode="lin" valueType="num">
                                      <p:cBhvr additive="base">
                                        <p:cTn id="13" dur="500" fill="hold"/>
                                        <p:tgtEl>
                                          <p:spTgt spid="40"/>
                                        </p:tgtEl>
                                        <p:attrNameLst>
                                          <p:attrName>ppt_x</p:attrName>
                                        </p:attrNameLst>
                                      </p:cBhvr>
                                      <p:tavLst>
                                        <p:tav tm="0">
                                          <p:val>
                                            <p:strVal val="#ppt_x"/>
                                          </p:val>
                                        </p:tav>
                                        <p:tav tm="100000">
                                          <p:val>
                                            <p:strVal val="#ppt_x"/>
                                          </p:val>
                                        </p:tav>
                                      </p:tavLst>
                                    </p:anim>
                                    <p:anim calcmode="lin" valueType="num">
                                      <p:cBhvr additive="base">
                                        <p:cTn id="14" dur="500" fill="hold"/>
                                        <p:tgtEl>
                                          <p:spTgt spid="40"/>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anim calcmode="lin" valueType="num">
                                      <p:cBhvr additive="base">
                                        <p:cTn id="17" dur="500" fill="hold"/>
                                        <p:tgtEl>
                                          <p:spTgt spid="45"/>
                                        </p:tgtEl>
                                        <p:attrNameLst>
                                          <p:attrName>ppt_x</p:attrName>
                                        </p:attrNameLst>
                                      </p:cBhvr>
                                      <p:tavLst>
                                        <p:tav tm="0">
                                          <p:val>
                                            <p:strVal val="#ppt_x"/>
                                          </p:val>
                                        </p:tav>
                                        <p:tav tm="100000">
                                          <p:val>
                                            <p:strVal val="#ppt_x"/>
                                          </p:val>
                                        </p:tav>
                                      </p:tavLst>
                                    </p:anim>
                                    <p:anim calcmode="lin" valueType="num">
                                      <p:cBhvr additive="base">
                                        <p:cTn id="18" dur="500" fill="hold"/>
                                        <p:tgtEl>
                                          <p:spTgt spid="4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6"/>
                                        </p:tgtEl>
                                        <p:attrNameLst>
                                          <p:attrName>style.visibility</p:attrName>
                                        </p:attrNameLst>
                                      </p:cBhvr>
                                      <p:to>
                                        <p:strVal val="visible"/>
                                      </p:to>
                                    </p:set>
                                    <p:anim calcmode="lin" valueType="num">
                                      <p:cBhvr additive="base">
                                        <p:cTn id="21" dur="500" fill="hold"/>
                                        <p:tgtEl>
                                          <p:spTgt spid="56"/>
                                        </p:tgtEl>
                                        <p:attrNameLst>
                                          <p:attrName>ppt_x</p:attrName>
                                        </p:attrNameLst>
                                      </p:cBhvr>
                                      <p:tavLst>
                                        <p:tav tm="0">
                                          <p:val>
                                            <p:strVal val="#ppt_x"/>
                                          </p:val>
                                        </p:tav>
                                        <p:tav tm="100000">
                                          <p:val>
                                            <p:strVal val="#ppt_x"/>
                                          </p:val>
                                        </p:tav>
                                      </p:tavLst>
                                    </p:anim>
                                    <p:anim calcmode="lin" valueType="num">
                                      <p:cBhvr additive="base">
                                        <p:cTn id="22"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56"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en-US" sz="2000" b="1" dirty="0">
                  <a:solidFill>
                    <a:srgbClr val="5C5C6A"/>
                  </a:solidFill>
                  <a:latin typeface="Arial" panose="020B0604020202020204" pitchFamily="34" charset="0"/>
                  <a:cs typeface="Arial" panose="020B0604020202020204" pitchFamily="34" charset="0"/>
                  <a:sym typeface="+mn-ea"/>
                </a:rPr>
                <a:t>Opencv</a:t>
              </a:r>
              <a:r>
                <a:rPr lang="zh-CN" altLang="en-US" sz="2000" b="1" dirty="0">
                  <a:solidFill>
                    <a:srgbClr val="5C5C6A"/>
                  </a:solidFill>
                  <a:latin typeface="Arial" panose="020B0604020202020204" pitchFamily="34" charset="0"/>
                  <a:cs typeface="Arial" panose="020B0604020202020204" pitchFamily="34" charset="0"/>
                  <a:sym typeface="+mn-ea"/>
                </a:rPr>
                <a:t>简介</a:t>
              </a:r>
              <a:endParaRPr lang="zh-CN" altLang="en-US" sz="2000" b="1" dirty="0">
                <a:solidFill>
                  <a:srgbClr val="5C5C6A"/>
                </a:solidFill>
                <a:latin typeface="Arial" panose="020B0604020202020204" pitchFamily="34" charset="0"/>
                <a:cs typeface="Arial" panose="020B0604020202020204" pitchFamily="34" charset="0"/>
              </a:endParaRPr>
            </a:p>
          </p:txBody>
        </p:sp>
      </p:grpSp>
      <p:grpSp>
        <p:nvGrpSpPr>
          <p:cNvPr id="5" name="组合 4"/>
          <p:cNvGrpSpPr/>
          <p:nvPr/>
        </p:nvGrpSpPr>
        <p:grpSpPr>
          <a:xfrm rot="0">
            <a:off x="895350" y="957580"/>
            <a:ext cx="10401300" cy="5185410"/>
            <a:chOff x="811369" y="589628"/>
            <a:chExt cx="10401300" cy="5185410"/>
          </a:xfrm>
        </p:grpSpPr>
        <p:sp>
          <p:nvSpPr>
            <p:cNvPr id="6" name="矩形 5"/>
            <p:cNvSpPr/>
            <p:nvPr/>
          </p:nvSpPr>
          <p:spPr>
            <a:xfrm>
              <a:off x="811369" y="589628"/>
              <a:ext cx="10401300" cy="521335"/>
            </a:xfrm>
            <a:prstGeom prst="rect">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47B588"/>
                    </a:gs>
                    <a:gs pos="87500">
                      <a:srgbClr val="D5E2DD"/>
                    </a:gs>
                    <a:gs pos="75000">
                      <a:srgbClr val="C5DED1"/>
                    </a:gs>
                    <a:gs pos="50000">
                      <a:srgbClr val="49B48A"/>
                    </a:gs>
                    <a:gs pos="100000">
                      <a:srgbClr val="E5E6E8"/>
                    </a:gs>
                  </a:gsLst>
                  <a:lin ang="3600000" scaled="0"/>
                </a:gradFill>
                <a:cs typeface="+mn-ea"/>
                <a:sym typeface="+mn-lt"/>
              </a:endParaRPr>
            </a:p>
          </p:txBody>
        </p:sp>
        <p:sp>
          <p:nvSpPr>
            <p:cNvPr id="7" name="矩形 6"/>
            <p:cNvSpPr/>
            <p:nvPr/>
          </p:nvSpPr>
          <p:spPr>
            <a:xfrm>
              <a:off x="811369" y="1290668"/>
              <a:ext cx="10400665" cy="4484370"/>
            </a:xfrm>
            <a:prstGeom prst="rect">
              <a:avLst/>
            </a:prstGeom>
            <a:solidFill>
              <a:srgbClr val="FFB1B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latin typeface="思源宋体 Heavy" panose="02020900000000000000" pitchFamily="18" charset="-122"/>
                <a:ea typeface="思源宋体 Heavy" panose="02020900000000000000" pitchFamily="18" charset="-122"/>
                <a:cs typeface="+mn-ea"/>
                <a:sym typeface="+mn-lt"/>
              </a:endParaRPr>
            </a:p>
          </p:txBody>
        </p:sp>
      </p:grpSp>
      <p:sp>
        <p:nvSpPr>
          <p:cNvPr id="17" name="文本框 16"/>
          <p:cNvSpPr txBox="1"/>
          <p:nvPr/>
        </p:nvSpPr>
        <p:spPr>
          <a:xfrm>
            <a:off x="2102485" y="1005205"/>
            <a:ext cx="8001000" cy="460375"/>
          </a:xfrm>
          <a:prstGeom prst="rect">
            <a:avLst/>
          </a:prstGeom>
          <a:noFill/>
        </p:spPr>
        <p:txBody>
          <a:bodyPr wrap="square" rtlCol="0">
            <a:spAutoFit/>
          </a:bodyPr>
          <a:p>
            <a:pPr algn="ctr"/>
            <a:r>
              <a:rPr sz="2400">
                <a:solidFill>
                  <a:schemeClr val="bg1"/>
                </a:solidFill>
              </a:rPr>
              <a:t>2. 导入 OpenCV SDK </a:t>
            </a:r>
            <a:endParaRPr sz="2400">
              <a:solidFill>
                <a:schemeClr val="bg1"/>
              </a:solidFill>
            </a:endParaRPr>
          </a:p>
        </p:txBody>
      </p:sp>
      <p:sp>
        <p:nvSpPr>
          <p:cNvPr id="10" name="文本框 9"/>
          <p:cNvSpPr txBox="1"/>
          <p:nvPr/>
        </p:nvSpPr>
        <p:spPr>
          <a:xfrm>
            <a:off x="1557020" y="1018540"/>
            <a:ext cx="9092565" cy="460375"/>
          </a:xfrm>
          <a:prstGeom prst="rect">
            <a:avLst/>
          </a:prstGeom>
          <a:noFill/>
        </p:spPr>
        <p:txBody>
          <a:bodyPr wrap="square" rtlCol="0">
            <a:spAutoFit/>
          </a:bodyPr>
          <a:p>
            <a:pPr indent="0" algn="ctr">
              <a:buFont typeface="+mj-ea"/>
              <a:buNone/>
            </a:pPr>
            <a:r>
              <a:rPr lang="en-US" sz="2400">
                <a:solidFill>
                  <a:schemeClr val="bg1"/>
                </a:solidFill>
              </a:rPr>
              <a:t>1. </a:t>
            </a:r>
            <a:r>
              <a:rPr sz="2400">
                <a:solidFill>
                  <a:schemeClr val="bg1"/>
                </a:solidFill>
              </a:rPr>
              <a:t>导入刚刚下载解压到 SDK 包：选择：File &gt; New &gt; New Module</a:t>
            </a:r>
            <a:endParaRPr sz="2400">
              <a:solidFill>
                <a:schemeClr val="bg1"/>
              </a:solidFill>
            </a:endParaRPr>
          </a:p>
        </p:txBody>
      </p:sp>
      <p:pic>
        <p:nvPicPr>
          <p:cNvPr id="11" name="图片 4" descr="]YGGQ(J$Z[5O2YUS2ILWY19"/>
          <p:cNvPicPr>
            <a:picLocks noChangeAspect="1"/>
          </p:cNvPicPr>
          <p:nvPr/>
        </p:nvPicPr>
        <p:blipFill>
          <a:blip r:embed="rId1"/>
          <a:srcRect b="66184"/>
          <a:stretch>
            <a:fillRect/>
          </a:stretch>
        </p:blipFill>
        <p:spPr>
          <a:xfrm>
            <a:off x="4087495" y="1754505"/>
            <a:ext cx="4031615" cy="4292600"/>
          </a:xfrm>
          <a:prstGeom prst="rect">
            <a:avLst/>
          </a:prstGeom>
        </p:spPr>
      </p:pic>
      <p:sp>
        <p:nvSpPr>
          <p:cNvPr id="13" name="文本框 12"/>
          <p:cNvSpPr txBox="1"/>
          <p:nvPr/>
        </p:nvSpPr>
        <p:spPr>
          <a:xfrm>
            <a:off x="1549400" y="1018540"/>
            <a:ext cx="9092565" cy="460375"/>
          </a:xfrm>
          <a:prstGeom prst="rect">
            <a:avLst/>
          </a:prstGeom>
          <a:noFill/>
        </p:spPr>
        <p:txBody>
          <a:bodyPr wrap="square" rtlCol="0">
            <a:spAutoFit/>
          </a:bodyPr>
          <a:p>
            <a:pPr indent="0" algn="ctr">
              <a:buFont typeface="+mj-ea"/>
              <a:buNone/>
            </a:pPr>
            <a:r>
              <a:rPr lang="en-US" sz="2400">
                <a:solidFill>
                  <a:schemeClr val="bg1"/>
                </a:solidFill>
              </a:rPr>
              <a:t>2. </a:t>
            </a:r>
            <a:r>
              <a:rPr sz="2400">
                <a:solidFill>
                  <a:schemeClr val="bg1"/>
                </a:solidFill>
              </a:rPr>
              <a:t>选择Import Eclipse ADT Project</a:t>
            </a:r>
            <a:endParaRPr sz="2400">
              <a:solidFill>
                <a:schemeClr val="bg1"/>
              </a:solidFill>
            </a:endParaRPr>
          </a:p>
        </p:txBody>
      </p:sp>
      <p:pic>
        <p:nvPicPr>
          <p:cNvPr id="14" name="图片 5" descr="97%1FAO4QF8X[NR1K$2ZTW5"/>
          <p:cNvPicPr>
            <a:picLocks noChangeAspect="1"/>
          </p:cNvPicPr>
          <p:nvPr/>
        </p:nvPicPr>
        <p:blipFill>
          <a:blip r:embed="rId2"/>
          <a:stretch>
            <a:fillRect/>
          </a:stretch>
        </p:blipFill>
        <p:spPr>
          <a:xfrm>
            <a:off x="3250565" y="1743075"/>
            <a:ext cx="5705475" cy="4304030"/>
          </a:xfrm>
          <a:prstGeom prst="rect">
            <a:avLst/>
          </a:prstGeom>
        </p:spPr>
      </p:pic>
      <p:sp>
        <p:nvSpPr>
          <p:cNvPr id="15" name="文本框 14"/>
          <p:cNvSpPr txBox="1"/>
          <p:nvPr/>
        </p:nvSpPr>
        <p:spPr>
          <a:xfrm>
            <a:off x="1000760" y="1018540"/>
            <a:ext cx="10205720" cy="460375"/>
          </a:xfrm>
          <a:prstGeom prst="rect">
            <a:avLst/>
          </a:prstGeom>
          <a:noFill/>
        </p:spPr>
        <p:txBody>
          <a:bodyPr wrap="square" rtlCol="0">
            <a:spAutoFit/>
          </a:bodyPr>
          <a:p>
            <a:pPr indent="0" algn="ctr">
              <a:buFont typeface="+mj-ea"/>
              <a:buNone/>
            </a:pPr>
            <a:r>
              <a:rPr lang="en-US" sz="2400">
                <a:solidFill>
                  <a:schemeClr val="bg1"/>
                </a:solidFill>
              </a:rPr>
              <a:t>3. </a:t>
            </a:r>
            <a:r>
              <a:rPr sz="2400">
                <a:solidFill>
                  <a:schemeClr val="bg1"/>
                </a:solidFill>
              </a:rPr>
              <a:t>选择刚刚下载解压得到 SDK 文件</a:t>
            </a:r>
            <a:endParaRPr sz="2400">
              <a:solidFill>
                <a:schemeClr val="bg1"/>
              </a:solidFill>
            </a:endParaRPr>
          </a:p>
        </p:txBody>
      </p:sp>
      <p:sp>
        <p:nvSpPr>
          <p:cNvPr id="16" name="文本框 15"/>
          <p:cNvSpPr txBox="1"/>
          <p:nvPr/>
        </p:nvSpPr>
        <p:spPr>
          <a:xfrm>
            <a:off x="992505" y="1005205"/>
            <a:ext cx="10205720" cy="460375"/>
          </a:xfrm>
          <a:prstGeom prst="rect">
            <a:avLst/>
          </a:prstGeom>
          <a:noFill/>
        </p:spPr>
        <p:txBody>
          <a:bodyPr wrap="square" rtlCol="0">
            <a:spAutoFit/>
          </a:bodyPr>
          <a:p>
            <a:pPr indent="0" algn="ctr">
              <a:buFont typeface="+mj-ea"/>
              <a:buNone/>
            </a:pPr>
            <a:r>
              <a:rPr lang="en-US" sz="2400">
                <a:solidFill>
                  <a:schemeClr val="bg1"/>
                </a:solidFill>
              </a:rPr>
              <a:t>3. 点击open 路径为\OpenCV-android-sdk\sdk\java</a:t>
            </a:r>
            <a:endParaRPr lang="en-US" sz="2400">
              <a:solidFill>
                <a:schemeClr val="bg1"/>
              </a:solidFill>
            </a:endParaRPr>
          </a:p>
        </p:txBody>
      </p:sp>
      <p:pic>
        <p:nvPicPr>
          <p:cNvPr id="18" name="图片 7" descr="8`A@7LO$I5{A~60{W0}4OMS"/>
          <p:cNvPicPr>
            <a:picLocks noChangeAspect="1"/>
          </p:cNvPicPr>
          <p:nvPr/>
        </p:nvPicPr>
        <p:blipFill>
          <a:blip r:embed="rId3"/>
          <a:stretch>
            <a:fillRect/>
          </a:stretch>
        </p:blipFill>
        <p:spPr>
          <a:xfrm>
            <a:off x="3237865" y="1754505"/>
            <a:ext cx="5709920" cy="4307205"/>
          </a:xfrm>
          <a:prstGeom prst="rect">
            <a:avLst/>
          </a:prstGeom>
        </p:spPr>
      </p:pic>
      <p:pic>
        <p:nvPicPr>
          <p:cNvPr id="19" name="图片 8" descr="G$RF(]W$}5]][I$K6`ILM72"/>
          <p:cNvPicPr>
            <a:picLocks noChangeAspect="1"/>
          </p:cNvPicPr>
          <p:nvPr/>
        </p:nvPicPr>
        <p:blipFill>
          <a:blip r:embed="rId4"/>
          <a:stretch>
            <a:fillRect/>
          </a:stretch>
        </p:blipFill>
        <p:spPr>
          <a:xfrm>
            <a:off x="4282440" y="1729740"/>
            <a:ext cx="3620135" cy="4317365"/>
          </a:xfrm>
          <a:prstGeom prst="rect">
            <a:avLst/>
          </a:prstGeom>
        </p:spPr>
      </p:pic>
      <p:sp>
        <p:nvSpPr>
          <p:cNvPr id="20" name="文本框 19"/>
          <p:cNvSpPr txBox="1"/>
          <p:nvPr/>
        </p:nvSpPr>
        <p:spPr>
          <a:xfrm>
            <a:off x="992505" y="1018540"/>
            <a:ext cx="10205720" cy="460375"/>
          </a:xfrm>
          <a:prstGeom prst="rect">
            <a:avLst/>
          </a:prstGeom>
          <a:noFill/>
        </p:spPr>
        <p:txBody>
          <a:bodyPr wrap="square" rtlCol="0">
            <a:spAutoFit/>
          </a:bodyPr>
          <a:p>
            <a:pPr indent="0" algn="ctr">
              <a:buFont typeface="+mj-ea"/>
              <a:buNone/>
            </a:pPr>
            <a:r>
              <a:rPr lang="en-US" sz="2400">
                <a:solidFill>
                  <a:schemeClr val="bg1"/>
                </a:solidFill>
              </a:rPr>
              <a:t>4. 设置 Module 名称，Finish</a:t>
            </a:r>
            <a:endParaRPr lang="en-US" sz="2400">
              <a:solidFill>
                <a:schemeClr val="bg1"/>
              </a:solidFill>
            </a:endParaRPr>
          </a:p>
        </p:txBody>
      </p:sp>
      <p:pic>
        <p:nvPicPr>
          <p:cNvPr id="21" name="图片 9" descr="D77B(V__K]]U~}B]Y{6`4`S"/>
          <p:cNvPicPr>
            <a:picLocks noChangeAspect="1"/>
          </p:cNvPicPr>
          <p:nvPr/>
        </p:nvPicPr>
        <p:blipFill>
          <a:blip r:embed="rId5"/>
          <a:stretch>
            <a:fillRect/>
          </a:stretch>
        </p:blipFill>
        <p:spPr>
          <a:xfrm>
            <a:off x="3251200" y="1748790"/>
            <a:ext cx="5704840" cy="43040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1" nodeType="clickEffect">
                                  <p:stCondLst>
                                    <p:cond delay="0"/>
                                  </p:stCondLst>
                                  <p:childTnLst>
                                    <p:animEffect transition="out" filter="wipe(down)">
                                      <p:cBhvr>
                                        <p:cTn id="11" dur="500"/>
                                        <p:tgtEl>
                                          <p:spTgt spid="17"/>
                                        </p:tgtEl>
                                      </p:cBhvr>
                                    </p:animEffect>
                                    <p:set>
                                      <p:cBhvr>
                                        <p:cTn id="12" dur="1" fill="hold">
                                          <p:stCondLst>
                                            <p:cond delay="499"/>
                                          </p:stCondLst>
                                        </p:cTn>
                                        <p:tgtEl>
                                          <p:spTgt spid="17"/>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xit" presetSubtype="4" fill="hold" grpId="1" nodeType="clickEffect">
                                  <p:stCondLst>
                                    <p:cond delay="0"/>
                                  </p:stCondLst>
                                  <p:childTnLst>
                                    <p:animEffect transition="out" filter="wipe(down)">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22" presetClass="exit" presetSubtype="4" fill="hold" nodeType="withEffect">
                                  <p:stCondLst>
                                    <p:cond delay="0"/>
                                  </p:stCondLst>
                                  <p:childTnLst>
                                    <p:animEffect transition="out" filter="wipe(down)">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par>
                          <p:cTn id="33" fill="hold">
                            <p:stCondLst>
                              <p:cond delay="1000"/>
                            </p:stCondLst>
                            <p:childTnLst>
                              <p:par>
                                <p:cTn id="34" presetID="1" presetClass="entr" presetSubtype="0" fill="hold" nodeType="after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xit" presetSubtype="4" fill="hold" grpId="1" nodeType="clickEffect">
                                  <p:stCondLst>
                                    <p:cond delay="0"/>
                                  </p:stCondLst>
                                  <p:childTnLst>
                                    <p:animEffect transition="out" filter="wipe(down)">
                                      <p:cBhvr>
                                        <p:cTn id="39" dur="500"/>
                                        <p:tgtEl>
                                          <p:spTgt spid="13"/>
                                        </p:tgtEl>
                                      </p:cBhvr>
                                    </p:animEffect>
                                    <p:set>
                                      <p:cBhvr>
                                        <p:cTn id="40" dur="1" fill="hold">
                                          <p:stCondLst>
                                            <p:cond delay="499"/>
                                          </p:stCondLst>
                                        </p:cTn>
                                        <p:tgtEl>
                                          <p:spTgt spid="13"/>
                                        </p:tgtEl>
                                        <p:attrNameLst>
                                          <p:attrName>style.visibility</p:attrName>
                                        </p:attrNameLst>
                                      </p:cBhvr>
                                      <p:to>
                                        <p:strVal val="hidden"/>
                                      </p:to>
                                    </p:se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par>
                          <p:cTn id="45" fill="hold">
                            <p:stCondLst>
                              <p:cond delay="1000"/>
                            </p:stCondLst>
                            <p:childTnLst>
                              <p:par>
                                <p:cTn id="46" presetID="22" presetClass="exit" presetSubtype="4" fill="hold" nodeType="afterEffect">
                                  <p:stCondLst>
                                    <p:cond delay="0"/>
                                  </p:stCondLst>
                                  <p:childTnLst>
                                    <p:animEffect transition="out" filter="wipe(down)">
                                      <p:cBhvr>
                                        <p:cTn id="47" dur="500"/>
                                        <p:tgtEl>
                                          <p:spTgt spid="14"/>
                                        </p:tgtEl>
                                      </p:cBhvr>
                                    </p:animEffect>
                                    <p:set>
                                      <p:cBhvr>
                                        <p:cTn id="48" dur="1" fill="hold">
                                          <p:stCondLst>
                                            <p:cond delay="499"/>
                                          </p:stCondLst>
                                        </p:cTn>
                                        <p:tgtEl>
                                          <p:spTgt spid="14"/>
                                        </p:tgtEl>
                                        <p:attrNameLst>
                                          <p:attrName>style.visibility</p:attrName>
                                        </p:attrNameLst>
                                      </p:cBhvr>
                                      <p:to>
                                        <p:strVal val="hidden"/>
                                      </p:to>
                                    </p:set>
                                  </p:childTnLst>
                                </p:cTn>
                              </p:par>
                            </p:childTnLst>
                          </p:cTn>
                        </p:par>
                        <p:par>
                          <p:cTn id="49" fill="hold">
                            <p:stCondLst>
                              <p:cond delay="1500"/>
                            </p:stCondLst>
                            <p:childTnLst>
                              <p:par>
                                <p:cTn id="50" presetID="10" presetClass="entr" presetSubtype="0" fill="hold" nodeType="after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xit" presetSubtype="4" fill="hold" grpId="1" nodeType="clickEffect">
                                  <p:stCondLst>
                                    <p:cond delay="0"/>
                                  </p:stCondLst>
                                  <p:childTnLst>
                                    <p:animEffect transition="out" filter="wipe(down)">
                                      <p:cBhvr>
                                        <p:cTn id="56" dur="500"/>
                                        <p:tgtEl>
                                          <p:spTgt spid="15"/>
                                        </p:tgtEl>
                                      </p:cBhvr>
                                    </p:animEffect>
                                    <p:set>
                                      <p:cBhvr>
                                        <p:cTn id="57" dur="1" fill="hold">
                                          <p:stCondLst>
                                            <p:cond delay="499"/>
                                          </p:stCondLst>
                                        </p:cTn>
                                        <p:tgtEl>
                                          <p:spTgt spid="15"/>
                                        </p:tgtEl>
                                        <p:attrNameLst>
                                          <p:attrName>style.visibility</p:attrName>
                                        </p:attrNameLst>
                                      </p:cBhvr>
                                      <p:to>
                                        <p:strVal val="hidden"/>
                                      </p:to>
                                    </p:se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childTnLst>
                          </p:cTn>
                        </p:par>
                        <p:par>
                          <p:cTn id="62" fill="hold">
                            <p:stCondLst>
                              <p:cond delay="1000"/>
                            </p:stCondLst>
                            <p:childTnLst>
                              <p:par>
                                <p:cTn id="63" presetID="22" presetClass="exit" presetSubtype="4" fill="hold" nodeType="afterEffect">
                                  <p:stCondLst>
                                    <p:cond delay="0"/>
                                  </p:stCondLst>
                                  <p:childTnLst>
                                    <p:animEffect transition="out" filter="wipe(down)">
                                      <p:cBhvr>
                                        <p:cTn id="64" dur="500"/>
                                        <p:tgtEl>
                                          <p:spTgt spid="18"/>
                                        </p:tgtEl>
                                      </p:cBhvr>
                                    </p:animEffect>
                                    <p:set>
                                      <p:cBhvr>
                                        <p:cTn id="65" dur="1" fill="hold">
                                          <p:stCondLst>
                                            <p:cond delay="499"/>
                                          </p:stCondLst>
                                        </p:cTn>
                                        <p:tgtEl>
                                          <p:spTgt spid="18"/>
                                        </p:tgtEl>
                                        <p:attrNameLst>
                                          <p:attrName>style.visibility</p:attrName>
                                        </p:attrNameLst>
                                      </p:cBhvr>
                                      <p:to>
                                        <p:strVal val="hidden"/>
                                      </p:to>
                                    </p:set>
                                  </p:childTnLst>
                                </p:cTn>
                              </p:par>
                            </p:childTnLst>
                          </p:cTn>
                        </p:par>
                        <p:par>
                          <p:cTn id="66" fill="hold">
                            <p:stCondLst>
                              <p:cond delay="1500"/>
                            </p:stCondLst>
                            <p:childTnLst>
                              <p:par>
                                <p:cTn id="67" presetID="10" presetClass="entr" presetSubtype="0" fill="hold" nodeType="after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500"/>
                                        <p:tgtEl>
                                          <p:spTgt spid="19"/>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xit" presetSubtype="4" fill="hold" grpId="1" nodeType="clickEffect">
                                  <p:stCondLst>
                                    <p:cond delay="0"/>
                                  </p:stCondLst>
                                  <p:childTnLst>
                                    <p:animEffect transition="out" filter="wipe(down)">
                                      <p:cBhvr>
                                        <p:cTn id="73" dur="500"/>
                                        <p:tgtEl>
                                          <p:spTgt spid="16"/>
                                        </p:tgtEl>
                                      </p:cBhvr>
                                    </p:animEffect>
                                    <p:set>
                                      <p:cBhvr>
                                        <p:cTn id="74" dur="1" fill="hold">
                                          <p:stCondLst>
                                            <p:cond delay="499"/>
                                          </p:stCondLst>
                                        </p:cTn>
                                        <p:tgtEl>
                                          <p:spTgt spid="16"/>
                                        </p:tgtEl>
                                        <p:attrNameLst>
                                          <p:attrName>style.visibility</p:attrName>
                                        </p:attrNameLst>
                                      </p:cBhvr>
                                      <p:to>
                                        <p:strVal val="hidden"/>
                                      </p:to>
                                    </p:set>
                                  </p:childTnLst>
                                </p:cTn>
                              </p:par>
                            </p:childTnLst>
                          </p:cTn>
                        </p:par>
                        <p:par>
                          <p:cTn id="75" fill="hold">
                            <p:stCondLst>
                              <p:cond delay="500"/>
                            </p:stCondLst>
                            <p:childTnLst>
                              <p:par>
                                <p:cTn id="76" presetID="10" presetClass="entr" presetSubtype="0" fill="hold" grpId="0" nodeType="after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fade">
                                      <p:cBhvr>
                                        <p:cTn id="78" dur="500"/>
                                        <p:tgtEl>
                                          <p:spTgt spid="20"/>
                                        </p:tgtEl>
                                      </p:cBhvr>
                                    </p:animEffect>
                                  </p:childTnLst>
                                </p:cTn>
                              </p:par>
                            </p:childTnLst>
                          </p:cTn>
                        </p:par>
                        <p:par>
                          <p:cTn id="79" fill="hold">
                            <p:stCondLst>
                              <p:cond delay="1000"/>
                            </p:stCondLst>
                            <p:childTnLst>
                              <p:par>
                                <p:cTn id="80" presetID="22" presetClass="exit" presetSubtype="4" fill="hold" nodeType="afterEffect">
                                  <p:stCondLst>
                                    <p:cond delay="0"/>
                                  </p:stCondLst>
                                  <p:childTnLst>
                                    <p:animEffect transition="out" filter="wipe(down)">
                                      <p:cBhvr>
                                        <p:cTn id="81" dur="500"/>
                                        <p:tgtEl>
                                          <p:spTgt spid="19"/>
                                        </p:tgtEl>
                                      </p:cBhvr>
                                    </p:animEffect>
                                    <p:set>
                                      <p:cBhvr>
                                        <p:cTn id="82" dur="1" fill="hold">
                                          <p:stCondLst>
                                            <p:cond delay="499"/>
                                          </p:stCondLst>
                                        </p:cTn>
                                        <p:tgtEl>
                                          <p:spTgt spid="19"/>
                                        </p:tgtEl>
                                        <p:attrNameLst>
                                          <p:attrName>style.visibility</p:attrName>
                                        </p:attrNameLst>
                                      </p:cBhvr>
                                      <p:to>
                                        <p:strVal val="hidden"/>
                                      </p:to>
                                    </p:set>
                                  </p:childTnLst>
                                </p:cTn>
                              </p:par>
                            </p:childTnLst>
                          </p:cTn>
                        </p:par>
                        <p:par>
                          <p:cTn id="83" fill="hold">
                            <p:stCondLst>
                              <p:cond delay="1500"/>
                            </p:stCondLst>
                            <p:childTnLst>
                              <p:par>
                                <p:cTn id="84" presetID="10" presetClass="entr" presetSubtype="0" fill="hold" nodeType="afterEffect">
                                  <p:stCondLst>
                                    <p:cond delay="0"/>
                                  </p:stCondLst>
                                  <p:childTnLst>
                                    <p:set>
                                      <p:cBhvr>
                                        <p:cTn id="85" dur="1" fill="hold">
                                          <p:stCondLst>
                                            <p:cond delay="0"/>
                                          </p:stCondLst>
                                        </p:cTn>
                                        <p:tgtEl>
                                          <p:spTgt spid="21"/>
                                        </p:tgtEl>
                                        <p:attrNameLst>
                                          <p:attrName>style.visibility</p:attrName>
                                        </p:attrNameLst>
                                      </p:cBhvr>
                                      <p:to>
                                        <p:strVal val="visible"/>
                                      </p:to>
                                    </p:set>
                                    <p:animEffect transition="in" filter="fade">
                                      <p:cBhvr>
                                        <p:cTn id="8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0" grpId="0"/>
      <p:bldP spid="10" grpId="1"/>
      <p:bldP spid="17" grpId="1"/>
      <p:bldP spid="13" grpId="0"/>
      <p:bldP spid="13" grpId="1"/>
      <p:bldP spid="15" grpId="0"/>
      <p:bldP spid="15" grpId="1"/>
      <p:bldP spid="16" grpId="0"/>
      <p:bldP spid="16" grpId="1"/>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en-US" sz="2000" b="1" dirty="0">
                  <a:solidFill>
                    <a:srgbClr val="5C5C6A"/>
                  </a:solidFill>
                  <a:latin typeface="Arial" panose="020B0604020202020204" pitchFamily="34" charset="0"/>
                  <a:cs typeface="Arial" panose="020B0604020202020204" pitchFamily="34" charset="0"/>
                  <a:sym typeface="+mn-ea"/>
                </a:rPr>
                <a:t>Opencv</a:t>
              </a:r>
              <a:r>
                <a:rPr lang="zh-CN" altLang="en-US" sz="2000" b="1" dirty="0">
                  <a:solidFill>
                    <a:srgbClr val="5C5C6A"/>
                  </a:solidFill>
                  <a:latin typeface="Arial" panose="020B0604020202020204" pitchFamily="34" charset="0"/>
                  <a:cs typeface="Arial" panose="020B0604020202020204" pitchFamily="34" charset="0"/>
                  <a:sym typeface="+mn-ea"/>
                </a:rPr>
                <a:t>简介</a:t>
              </a:r>
              <a:endParaRPr lang="zh-CN" altLang="en-US" sz="2000" b="1" dirty="0">
                <a:solidFill>
                  <a:srgbClr val="5C5C6A"/>
                </a:solidFill>
                <a:latin typeface="Arial" panose="020B0604020202020204" pitchFamily="34" charset="0"/>
                <a:cs typeface="Arial" panose="020B0604020202020204" pitchFamily="34" charset="0"/>
              </a:endParaRPr>
            </a:p>
          </p:txBody>
        </p:sp>
      </p:grpSp>
      <p:grpSp>
        <p:nvGrpSpPr>
          <p:cNvPr id="5" name="组合 4"/>
          <p:cNvGrpSpPr/>
          <p:nvPr/>
        </p:nvGrpSpPr>
        <p:grpSpPr>
          <a:xfrm rot="0">
            <a:off x="895350" y="699135"/>
            <a:ext cx="10401300" cy="5760085"/>
            <a:chOff x="811369" y="315308"/>
            <a:chExt cx="10401300" cy="5760085"/>
          </a:xfrm>
        </p:grpSpPr>
        <p:sp>
          <p:nvSpPr>
            <p:cNvPr id="6" name="矩形 5"/>
            <p:cNvSpPr/>
            <p:nvPr/>
          </p:nvSpPr>
          <p:spPr>
            <a:xfrm>
              <a:off x="811369" y="315308"/>
              <a:ext cx="10401300" cy="1247140"/>
            </a:xfrm>
            <a:prstGeom prst="rect">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47B588"/>
                    </a:gs>
                    <a:gs pos="87500">
                      <a:srgbClr val="D5E2DD"/>
                    </a:gs>
                    <a:gs pos="75000">
                      <a:srgbClr val="C5DED1"/>
                    </a:gs>
                    <a:gs pos="50000">
                      <a:srgbClr val="49B48A"/>
                    </a:gs>
                    <a:gs pos="100000">
                      <a:srgbClr val="E5E6E8"/>
                    </a:gs>
                  </a:gsLst>
                  <a:lin ang="3600000" scaled="0"/>
                </a:gradFill>
                <a:cs typeface="+mn-ea"/>
                <a:sym typeface="+mn-lt"/>
              </a:endParaRPr>
            </a:p>
          </p:txBody>
        </p:sp>
        <p:sp>
          <p:nvSpPr>
            <p:cNvPr id="7" name="矩形 6"/>
            <p:cNvSpPr/>
            <p:nvPr/>
          </p:nvSpPr>
          <p:spPr>
            <a:xfrm>
              <a:off x="811369" y="1718023"/>
              <a:ext cx="10400665" cy="4357370"/>
            </a:xfrm>
            <a:prstGeom prst="rect">
              <a:avLst/>
            </a:prstGeom>
            <a:solidFill>
              <a:srgbClr val="FFB1B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latin typeface="思源宋体 Heavy" panose="02020900000000000000" pitchFamily="18" charset="-122"/>
                <a:ea typeface="思源宋体 Heavy" panose="02020900000000000000" pitchFamily="18" charset="-122"/>
                <a:cs typeface="+mn-ea"/>
                <a:sym typeface="+mn-lt"/>
              </a:endParaRPr>
            </a:p>
          </p:txBody>
        </p:sp>
      </p:grpSp>
      <p:sp>
        <p:nvSpPr>
          <p:cNvPr id="17" name="文本框 16"/>
          <p:cNvSpPr txBox="1"/>
          <p:nvPr/>
        </p:nvSpPr>
        <p:spPr>
          <a:xfrm>
            <a:off x="1051560" y="731520"/>
            <a:ext cx="10088880" cy="1198880"/>
          </a:xfrm>
          <a:prstGeom prst="rect">
            <a:avLst/>
          </a:prstGeom>
          <a:noFill/>
        </p:spPr>
        <p:txBody>
          <a:bodyPr wrap="square" rtlCol="0">
            <a:spAutoFit/>
          </a:bodyPr>
          <a:p>
            <a:pPr algn="ctr"/>
            <a:r>
              <a:rPr sz="2400">
                <a:solidFill>
                  <a:schemeClr val="bg1"/>
                </a:solidFill>
              </a:rPr>
              <a:t>3. 直接在 app 目录下build.gradle 文件里dependencies 大括号下添加 compile project(':openCVLibrary') 版本不同可能要将compile换成implementation</a:t>
            </a:r>
            <a:endParaRPr sz="2400">
              <a:solidFill>
                <a:schemeClr val="bg1"/>
              </a:solidFill>
            </a:endParaRPr>
          </a:p>
        </p:txBody>
      </p:sp>
      <p:pic>
        <p:nvPicPr>
          <p:cNvPr id="8" name="图片 7"/>
          <p:cNvPicPr>
            <a:picLocks noChangeAspect="1"/>
          </p:cNvPicPr>
          <p:nvPr>
            <p:custDataLst>
              <p:tags r:id="rId1"/>
            </p:custDataLst>
          </p:nvPr>
        </p:nvPicPr>
        <p:blipFill>
          <a:blip r:embed="rId2"/>
          <a:stretch>
            <a:fillRect/>
          </a:stretch>
        </p:blipFill>
        <p:spPr>
          <a:xfrm>
            <a:off x="1511300" y="2816860"/>
            <a:ext cx="9168765" cy="29279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en-US" sz="2000" b="1" dirty="0">
                  <a:solidFill>
                    <a:srgbClr val="5C5C6A"/>
                  </a:solidFill>
                  <a:latin typeface="Arial" panose="020B0604020202020204" pitchFamily="34" charset="0"/>
                  <a:cs typeface="Arial" panose="020B0604020202020204" pitchFamily="34" charset="0"/>
                  <a:sym typeface="+mn-ea"/>
                </a:rPr>
                <a:t>Opencv</a:t>
              </a:r>
              <a:r>
                <a:rPr lang="zh-CN" altLang="en-US" sz="2000" b="1" dirty="0">
                  <a:solidFill>
                    <a:srgbClr val="5C5C6A"/>
                  </a:solidFill>
                  <a:latin typeface="Arial" panose="020B0604020202020204" pitchFamily="34" charset="0"/>
                  <a:cs typeface="Arial" panose="020B0604020202020204" pitchFamily="34" charset="0"/>
                  <a:sym typeface="+mn-ea"/>
                </a:rPr>
                <a:t>简介</a:t>
              </a:r>
              <a:endParaRPr lang="zh-CN" altLang="en-US" sz="2000" b="1" dirty="0">
                <a:solidFill>
                  <a:srgbClr val="5C5C6A"/>
                </a:solidFill>
                <a:latin typeface="Arial" panose="020B0604020202020204" pitchFamily="34" charset="0"/>
                <a:cs typeface="Arial" panose="020B0604020202020204" pitchFamily="34" charset="0"/>
              </a:endParaRPr>
            </a:p>
          </p:txBody>
        </p:sp>
      </p:grpSp>
      <p:grpSp>
        <p:nvGrpSpPr>
          <p:cNvPr id="5" name="组合 4"/>
          <p:cNvGrpSpPr/>
          <p:nvPr/>
        </p:nvGrpSpPr>
        <p:grpSpPr>
          <a:xfrm rot="0">
            <a:off x="895350" y="699135"/>
            <a:ext cx="10401300" cy="5760085"/>
            <a:chOff x="811369" y="315308"/>
            <a:chExt cx="10401300" cy="5760085"/>
          </a:xfrm>
        </p:grpSpPr>
        <p:sp>
          <p:nvSpPr>
            <p:cNvPr id="6" name="矩形 5"/>
            <p:cNvSpPr/>
            <p:nvPr/>
          </p:nvSpPr>
          <p:spPr>
            <a:xfrm>
              <a:off x="811369" y="315308"/>
              <a:ext cx="10401300" cy="1247140"/>
            </a:xfrm>
            <a:prstGeom prst="rect">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47B588"/>
                    </a:gs>
                    <a:gs pos="87500">
                      <a:srgbClr val="D5E2DD"/>
                    </a:gs>
                    <a:gs pos="75000">
                      <a:srgbClr val="C5DED1"/>
                    </a:gs>
                    <a:gs pos="50000">
                      <a:srgbClr val="49B48A"/>
                    </a:gs>
                    <a:gs pos="100000">
                      <a:srgbClr val="E5E6E8"/>
                    </a:gs>
                  </a:gsLst>
                  <a:lin ang="3600000" scaled="0"/>
                </a:gradFill>
                <a:cs typeface="+mn-ea"/>
                <a:sym typeface="+mn-lt"/>
              </a:endParaRPr>
            </a:p>
          </p:txBody>
        </p:sp>
        <p:sp>
          <p:nvSpPr>
            <p:cNvPr id="7" name="矩形 6"/>
            <p:cNvSpPr/>
            <p:nvPr/>
          </p:nvSpPr>
          <p:spPr>
            <a:xfrm>
              <a:off x="811369" y="1718023"/>
              <a:ext cx="10400665" cy="4357370"/>
            </a:xfrm>
            <a:prstGeom prst="rect">
              <a:avLst/>
            </a:prstGeom>
            <a:solidFill>
              <a:srgbClr val="FFB1B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latin typeface="思源宋体 Heavy" panose="02020900000000000000" pitchFamily="18" charset="-122"/>
                <a:ea typeface="思源宋体 Heavy" panose="02020900000000000000" pitchFamily="18" charset="-122"/>
                <a:cs typeface="+mn-ea"/>
                <a:sym typeface="+mn-lt"/>
              </a:endParaRPr>
            </a:p>
          </p:txBody>
        </p:sp>
      </p:grpSp>
      <p:sp>
        <p:nvSpPr>
          <p:cNvPr id="17" name="文本框 16"/>
          <p:cNvSpPr txBox="1"/>
          <p:nvPr/>
        </p:nvSpPr>
        <p:spPr>
          <a:xfrm>
            <a:off x="1051560" y="731520"/>
            <a:ext cx="10088880" cy="1198880"/>
          </a:xfrm>
          <a:prstGeom prst="rect">
            <a:avLst/>
          </a:prstGeom>
          <a:noFill/>
        </p:spPr>
        <p:txBody>
          <a:bodyPr wrap="square" rtlCol="0">
            <a:spAutoFit/>
          </a:bodyPr>
          <a:p>
            <a:pPr algn="ctr"/>
            <a:r>
              <a:rPr sz="2400">
                <a:solidFill>
                  <a:schemeClr val="bg1"/>
                </a:solidFill>
              </a:rPr>
              <a:t>4. 打开刚导入的模块下 build.gradle 文件，把 compileSdkVersion 和 minSdkVersion 和 targetSdkVersion修改成build.gradle(module:app)的SDK版本</a:t>
            </a:r>
            <a:endParaRPr sz="2400">
              <a:solidFill>
                <a:schemeClr val="bg1"/>
              </a:solidFill>
            </a:endParaRPr>
          </a:p>
        </p:txBody>
      </p:sp>
      <p:pic>
        <p:nvPicPr>
          <p:cNvPr id="13" name="图片 13" descr="%)`@6MSY@L_[N%[7FXT]DS4"/>
          <p:cNvPicPr>
            <a:picLocks noChangeAspect="1"/>
          </p:cNvPicPr>
          <p:nvPr>
            <p:custDataLst>
              <p:tags r:id="rId1"/>
            </p:custDataLst>
          </p:nvPr>
        </p:nvPicPr>
        <p:blipFill>
          <a:blip r:embed="rId2"/>
          <a:srcRect l="29175" t="14817" r="8753" b="38483"/>
          <a:stretch>
            <a:fillRect/>
          </a:stretch>
        </p:blipFill>
        <p:spPr>
          <a:xfrm>
            <a:off x="1323340" y="2226310"/>
            <a:ext cx="9544685" cy="4108450"/>
          </a:xfrm>
          <a:prstGeom prst="rect">
            <a:avLst/>
          </a:prstGeom>
        </p:spPr>
      </p:pic>
      <p:pic>
        <p:nvPicPr>
          <p:cNvPr id="8" name="图片 7"/>
          <p:cNvPicPr>
            <a:picLocks noChangeAspect="1"/>
          </p:cNvPicPr>
          <p:nvPr>
            <p:custDataLst>
              <p:tags r:id="rId3"/>
            </p:custDataLst>
          </p:nvPr>
        </p:nvPicPr>
        <p:blipFill>
          <a:blip r:embed="rId4"/>
          <a:stretch>
            <a:fillRect/>
          </a:stretch>
        </p:blipFill>
        <p:spPr>
          <a:xfrm>
            <a:off x="1661795" y="2166620"/>
            <a:ext cx="8868410" cy="42278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xit" presetSubtype="4" fill="hold" nodeType="clickEffect">
                                  <p:stCondLst>
                                    <p:cond delay="0"/>
                                  </p:stCondLst>
                                  <p:childTnLst>
                                    <p:animEffect transition="out" filter="wipe(down)">
                                      <p:cBhvr>
                                        <p:cTn id="15" dur="500"/>
                                        <p:tgtEl>
                                          <p:spTgt spid="13"/>
                                        </p:tgtEl>
                                      </p:cBhvr>
                                    </p:animEffect>
                                    <p:set>
                                      <p:cBhvr>
                                        <p:cTn id="16" dur="1" fill="hold">
                                          <p:stCondLst>
                                            <p:cond delay="499"/>
                                          </p:stCondLst>
                                        </p:cTn>
                                        <p:tgtEl>
                                          <p:spTgt spid="13"/>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en-US" sz="2000" b="1" dirty="0">
                  <a:solidFill>
                    <a:srgbClr val="5C5C6A"/>
                  </a:solidFill>
                  <a:latin typeface="Arial" panose="020B0604020202020204" pitchFamily="34" charset="0"/>
                  <a:cs typeface="Arial" panose="020B0604020202020204" pitchFamily="34" charset="0"/>
                  <a:sym typeface="+mn-ea"/>
                </a:rPr>
                <a:t>Opencv</a:t>
              </a:r>
              <a:r>
                <a:rPr lang="zh-CN" altLang="en-US" sz="2000" b="1" dirty="0">
                  <a:solidFill>
                    <a:srgbClr val="5C5C6A"/>
                  </a:solidFill>
                  <a:latin typeface="Arial" panose="020B0604020202020204" pitchFamily="34" charset="0"/>
                  <a:cs typeface="Arial" panose="020B0604020202020204" pitchFamily="34" charset="0"/>
                  <a:sym typeface="+mn-ea"/>
                </a:rPr>
                <a:t>简介</a:t>
              </a:r>
              <a:endParaRPr lang="zh-CN" altLang="en-US" sz="2000" b="1" dirty="0">
                <a:solidFill>
                  <a:srgbClr val="5C5C6A"/>
                </a:solidFill>
                <a:latin typeface="Arial" panose="020B0604020202020204" pitchFamily="34" charset="0"/>
                <a:cs typeface="Arial" panose="020B0604020202020204" pitchFamily="34" charset="0"/>
              </a:endParaRPr>
            </a:p>
          </p:txBody>
        </p:sp>
      </p:grpSp>
      <p:grpSp>
        <p:nvGrpSpPr>
          <p:cNvPr id="5" name="组合 4"/>
          <p:cNvGrpSpPr/>
          <p:nvPr/>
        </p:nvGrpSpPr>
        <p:grpSpPr>
          <a:xfrm rot="0">
            <a:off x="895350" y="699135"/>
            <a:ext cx="10401300" cy="5760085"/>
            <a:chOff x="811369" y="315308"/>
            <a:chExt cx="10401300" cy="5760085"/>
          </a:xfrm>
        </p:grpSpPr>
        <p:sp>
          <p:nvSpPr>
            <p:cNvPr id="6" name="矩形 5"/>
            <p:cNvSpPr/>
            <p:nvPr/>
          </p:nvSpPr>
          <p:spPr>
            <a:xfrm>
              <a:off x="811369" y="315308"/>
              <a:ext cx="10401300" cy="974090"/>
            </a:xfrm>
            <a:prstGeom prst="rect">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47B588"/>
                    </a:gs>
                    <a:gs pos="87500">
                      <a:srgbClr val="D5E2DD"/>
                    </a:gs>
                    <a:gs pos="75000">
                      <a:srgbClr val="C5DED1"/>
                    </a:gs>
                    <a:gs pos="50000">
                      <a:srgbClr val="49B48A"/>
                    </a:gs>
                    <a:gs pos="100000">
                      <a:srgbClr val="E5E6E8"/>
                    </a:gs>
                  </a:gsLst>
                  <a:lin ang="3600000" scaled="0"/>
                </a:gradFill>
                <a:cs typeface="+mn-ea"/>
                <a:sym typeface="+mn-lt"/>
              </a:endParaRPr>
            </a:p>
          </p:txBody>
        </p:sp>
        <p:sp>
          <p:nvSpPr>
            <p:cNvPr id="7" name="矩形 6"/>
            <p:cNvSpPr/>
            <p:nvPr/>
          </p:nvSpPr>
          <p:spPr>
            <a:xfrm>
              <a:off x="811369" y="1433543"/>
              <a:ext cx="10400665" cy="4641850"/>
            </a:xfrm>
            <a:prstGeom prst="rect">
              <a:avLst/>
            </a:prstGeom>
            <a:solidFill>
              <a:srgbClr val="FFB1B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latin typeface="思源宋体 Heavy" panose="02020900000000000000" pitchFamily="18" charset="-122"/>
                <a:ea typeface="思源宋体 Heavy" panose="02020900000000000000" pitchFamily="18" charset="-122"/>
                <a:cs typeface="+mn-ea"/>
                <a:sym typeface="+mn-lt"/>
              </a:endParaRPr>
            </a:p>
          </p:txBody>
        </p:sp>
      </p:grpSp>
      <p:sp>
        <p:nvSpPr>
          <p:cNvPr id="17" name="文本框 16"/>
          <p:cNvSpPr txBox="1"/>
          <p:nvPr/>
        </p:nvSpPr>
        <p:spPr>
          <a:xfrm>
            <a:off x="1051560" y="792480"/>
            <a:ext cx="10088880" cy="829945"/>
          </a:xfrm>
          <a:prstGeom prst="rect">
            <a:avLst/>
          </a:prstGeom>
          <a:noFill/>
        </p:spPr>
        <p:txBody>
          <a:bodyPr wrap="square" rtlCol="0">
            <a:spAutoFit/>
          </a:bodyPr>
          <a:p>
            <a:pPr algn="ctr"/>
            <a:r>
              <a:rPr sz="2400">
                <a:solidFill>
                  <a:schemeClr val="bg1"/>
                </a:solidFill>
              </a:rPr>
              <a:t>5. 接着在 app/src/main 目录下 创建一个jniLibs 目录，然后把sdk/native/libs 下所有文件拷贝到jniLibs下，编译，运行</a:t>
            </a:r>
            <a:endParaRPr sz="2400">
              <a:solidFill>
                <a:schemeClr val="bg1"/>
              </a:solidFill>
            </a:endParaRPr>
          </a:p>
        </p:txBody>
      </p:sp>
      <p:pic>
        <p:nvPicPr>
          <p:cNvPr id="15" name="图片 15" descr="A7XWTL6{8%{{E]Y446}]GJK"/>
          <p:cNvPicPr>
            <a:picLocks noChangeAspect="1"/>
          </p:cNvPicPr>
          <p:nvPr/>
        </p:nvPicPr>
        <p:blipFill>
          <a:blip r:embed="rId1"/>
          <a:srcRect l="1858" t="10421" r="44089" b="45194"/>
          <a:stretch>
            <a:fillRect/>
          </a:stretch>
        </p:blipFill>
        <p:spPr>
          <a:xfrm>
            <a:off x="1534160" y="1994535"/>
            <a:ext cx="9124315" cy="4287520"/>
          </a:xfrm>
          <a:prstGeom prst="rect">
            <a:avLst/>
          </a:prstGeom>
        </p:spPr>
      </p:pic>
      <p:pic>
        <p:nvPicPr>
          <p:cNvPr id="9" name="图片 17" descr="L(UXB@@Y4(SH8[@K5O335D0"/>
          <p:cNvPicPr>
            <a:picLocks noChangeAspect="1"/>
          </p:cNvPicPr>
          <p:nvPr/>
        </p:nvPicPr>
        <p:blipFill>
          <a:blip r:embed="rId2"/>
          <a:stretch>
            <a:fillRect/>
          </a:stretch>
        </p:blipFill>
        <p:spPr>
          <a:xfrm>
            <a:off x="2115820" y="2005965"/>
            <a:ext cx="7959090" cy="4276090"/>
          </a:xfrm>
          <a:prstGeom prst="rect">
            <a:avLst/>
          </a:prstGeom>
        </p:spPr>
      </p:pic>
      <p:pic>
        <p:nvPicPr>
          <p:cNvPr id="16" name="图片 16" descr="L]BL)X%%}L{D29`CNFR7~QB"/>
          <p:cNvPicPr>
            <a:picLocks noChangeAspect="1"/>
          </p:cNvPicPr>
          <p:nvPr/>
        </p:nvPicPr>
        <p:blipFill>
          <a:blip r:embed="rId3"/>
          <a:srcRect l="24060" t="29517" r="24292" b="27506"/>
          <a:stretch>
            <a:fillRect/>
          </a:stretch>
        </p:blipFill>
        <p:spPr>
          <a:xfrm>
            <a:off x="1605280" y="2005965"/>
            <a:ext cx="8979535" cy="42754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xit" presetSubtype="4" fill="hold" nodeType="clickEffect">
                                  <p:stCondLst>
                                    <p:cond delay="0"/>
                                  </p:stCondLst>
                                  <p:childTnLst>
                                    <p:animEffect transition="out" filter="wipe(down)">
                                      <p:cBhvr>
                                        <p:cTn id="15" dur="500"/>
                                        <p:tgtEl>
                                          <p:spTgt spid="15"/>
                                        </p:tgtEl>
                                      </p:cBhvr>
                                    </p:animEffect>
                                    <p:set>
                                      <p:cBhvr>
                                        <p:cTn id="16" dur="1" fill="hold">
                                          <p:stCondLst>
                                            <p:cond delay="499"/>
                                          </p:stCondLst>
                                        </p:cTn>
                                        <p:tgtEl>
                                          <p:spTgt spid="15"/>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xit" presetSubtype="4" fill="hold" nodeType="clickEffect">
                                  <p:stCondLst>
                                    <p:cond delay="0"/>
                                  </p:stCondLst>
                                  <p:childTnLst>
                                    <p:animEffect transition="out" filter="wipe(down)">
                                      <p:cBhvr>
                                        <p:cTn id="24" dur="500"/>
                                        <p:tgtEl>
                                          <p:spTgt spid="9"/>
                                        </p:tgtEl>
                                      </p:cBhvr>
                                    </p:animEffect>
                                    <p:set>
                                      <p:cBhvr>
                                        <p:cTn id="25" dur="1" fill="hold">
                                          <p:stCondLst>
                                            <p:cond delay="499"/>
                                          </p:stCondLst>
                                        </p:cTn>
                                        <p:tgtEl>
                                          <p:spTgt spid="9"/>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rot="19103515">
            <a:off x="7874083" y="1393630"/>
            <a:ext cx="4390338" cy="5248569"/>
            <a:chOff x="8095757" y="2187958"/>
            <a:chExt cx="4390338" cy="5248569"/>
          </a:xfrm>
        </p:grpSpPr>
        <p:grpSp>
          <p:nvGrpSpPr>
            <p:cNvPr id="2" name="组合 1"/>
            <p:cNvGrpSpPr/>
            <p:nvPr/>
          </p:nvGrpSpPr>
          <p:grpSpPr>
            <a:xfrm rot="18705761">
              <a:off x="7666641" y="2617074"/>
              <a:ext cx="5248569" cy="4390338"/>
              <a:chOff x="-792643" y="1351314"/>
              <a:chExt cx="4275339" cy="3576248"/>
            </a:xfrm>
          </p:grpSpPr>
          <p:grpSp>
            <p:nvGrpSpPr>
              <p:cNvPr id="3" name="组合 2"/>
              <p:cNvGrpSpPr/>
              <p:nvPr/>
            </p:nvGrpSpPr>
            <p:grpSpPr>
              <a:xfrm rot="3085778">
                <a:off x="933122" y="1458968"/>
                <a:ext cx="2657228" cy="2441920"/>
                <a:chOff x="2682435" y="1390960"/>
                <a:chExt cx="5360790" cy="4926420"/>
              </a:xfrm>
            </p:grpSpPr>
            <p:grpSp>
              <p:nvGrpSpPr>
                <p:cNvPr id="15" name="组合 14"/>
                <p:cNvGrpSpPr/>
                <p:nvPr/>
              </p:nvGrpSpPr>
              <p:grpSpPr>
                <a:xfrm rot="309009">
                  <a:off x="2682435" y="1390960"/>
                  <a:ext cx="5360790" cy="3715617"/>
                  <a:chOff x="12257" y="4311304"/>
                  <a:chExt cx="5666789" cy="3927709"/>
                </a:xfrm>
              </p:grpSpPr>
              <p:grpSp>
                <p:nvGrpSpPr>
                  <p:cNvPr id="17" name="组合 16"/>
                  <p:cNvGrpSpPr/>
                  <p:nvPr/>
                </p:nvGrpSpPr>
                <p:grpSpPr>
                  <a:xfrm>
                    <a:off x="563242" y="4311304"/>
                    <a:ext cx="5115804" cy="3551491"/>
                    <a:chOff x="2435680" y="1515442"/>
                    <a:chExt cx="2790502" cy="1937221"/>
                  </a:xfrm>
                </p:grpSpPr>
                <p:grpSp>
                  <p:nvGrpSpPr>
                    <p:cNvPr id="19" name="组合 18"/>
                    <p:cNvGrpSpPr/>
                    <p:nvPr/>
                  </p:nvGrpSpPr>
                  <p:grpSpPr>
                    <a:xfrm rot="7578518">
                      <a:off x="2931341" y="1571066"/>
                      <a:ext cx="1385936" cy="2377258"/>
                      <a:chOff x="1970467" y="-319858"/>
                      <a:chExt cx="1385936" cy="2377258"/>
                    </a:xfrm>
                  </p:grpSpPr>
                  <p:sp>
                    <p:nvSpPr>
                      <p:cNvPr id="23" name="等腰三角形 22"/>
                      <p:cNvSpPr/>
                      <p:nvPr/>
                    </p:nvSpPr>
                    <p:spPr>
                      <a:xfrm>
                        <a:off x="1974273" y="865909"/>
                        <a:ext cx="1382130" cy="1191491"/>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p:cNvSpPr/>
                      <p:nvPr/>
                    </p:nvSpPr>
                    <p:spPr>
                      <a:xfrm rot="10800000">
                        <a:off x="1970467" y="-319858"/>
                        <a:ext cx="1382130" cy="119149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rot="7578518">
                      <a:off x="3343626" y="1015016"/>
                      <a:ext cx="1382130" cy="2382982"/>
                      <a:chOff x="1974273" y="865909"/>
                      <a:chExt cx="1382130" cy="2382982"/>
                    </a:xfrm>
                  </p:grpSpPr>
                  <p:sp>
                    <p:nvSpPr>
                      <p:cNvPr id="21" name="等腰三角形 20"/>
                      <p:cNvSpPr/>
                      <p:nvPr/>
                    </p:nvSpPr>
                    <p:spPr>
                      <a:xfrm>
                        <a:off x="1974273" y="865909"/>
                        <a:ext cx="1382130" cy="1191491"/>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10800000">
                        <a:off x="1974273" y="2057400"/>
                        <a:ext cx="1382130" cy="119149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8" name="等腰三角形 17"/>
                  <p:cNvSpPr/>
                  <p:nvPr/>
                </p:nvSpPr>
                <p:spPr>
                  <a:xfrm rot="18378518">
                    <a:off x="-162491" y="5879914"/>
                    <a:ext cx="2533847" cy="218435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等腰三角形 15"/>
                <p:cNvSpPr/>
                <p:nvPr/>
              </p:nvSpPr>
              <p:spPr>
                <a:xfrm rot="7887527">
                  <a:off x="4020032" y="4085669"/>
                  <a:ext cx="2397022" cy="2066399"/>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rot="3085778">
                <a:off x="-900297" y="2377988"/>
                <a:ext cx="2657228" cy="2441920"/>
                <a:chOff x="2682435" y="1390960"/>
                <a:chExt cx="5360790" cy="4926420"/>
              </a:xfrm>
            </p:grpSpPr>
            <p:grpSp>
              <p:nvGrpSpPr>
                <p:cNvPr id="5" name="组合 4"/>
                <p:cNvGrpSpPr/>
                <p:nvPr/>
              </p:nvGrpSpPr>
              <p:grpSpPr>
                <a:xfrm rot="309009">
                  <a:off x="2682435" y="1390960"/>
                  <a:ext cx="5360790" cy="3715617"/>
                  <a:chOff x="12257" y="4311304"/>
                  <a:chExt cx="5666789" cy="3927709"/>
                </a:xfrm>
              </p:grpSpPr>
              <p:grpSp>
                <p:nvGrpSpPr>
                  <p:cNvPr id="7" name="组合 6"/>
                  <p:cNvGrpSpPr/>
                  <p:nvPr/>
                </p:nvGrpSpPr>
                <p:grpSpPr>
                  <a:xfrm>
                    <a:off x="563242" y="4311304"/>
                    <a:ext cx="5115804" cy="3551491"/>
                    <a:chOff x="2435680" y="1515442"/>
                    <a:chExt cx="2790502" cy="1937221"/>
                  </a:xfrm>
                </p:grpSpPr>
                <p:grpSp>
                  <p:nvGrpSpPr>
                    <p:cNvPr id="9" name="组合 8"/>
                    <p:cNvGrpSpPr/>
                    <p:nvPr/>
                  </p:nvGrpSpPr>
                  <p:grpSpPr>
                    <a:xfrm rot="7578518">
                      <a:off x="2931341" y="1571066"/>
                      <a:ext cx="1385936" cy="2377258"/>
                      <a:chOff x="1970467" y="-319858"/>
                      <a:chExt cx="1385936" cy="2377258"/>
                    </a:xfrm>
                  </p:grpSpPr>
                  <p:sp>
                    <p:nvSpPr>
                      <p:cNvPr id="13" name="等腰三角形 12"/>
                      <p:cNvSpPr/>
                      <p:nvPr/>
                    </p:nvSpPr>
                    <p:spPr>
                      <a:xfrm>
                        <a:off x="1974273" y="865909"/>
                        <a:ext cx="1382130" cy="1191491"/>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1970467" y="-319858"/>
                        <a:ext cx="1382130" cy="119149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rot="7578518">
                      <a:off x="3343626" y="1015016"/>
                      <a:ext cx="1382130" cy="2382982"/>
                      <a:chOff x="1974273" y="865909"/>
                      <a:chExt cx="1382130" cy="2382982"/>
                    </a:xfrm>
                  </p:grpSpPr>
                  <p:sp>
                    <p:nvSpPr>
                      <p:cNvPr id="11" name="等腰三角形 10"/>
                      <p:cNvSpPr/>
                      <p:nvPr/>
                    </p:nvSpPr>
                    <p:spPr>
                      <a:xfrm>
                        <a:off x="1974273" y="865909"/>
                        <a:ext cx="1382130" cy="1191491"/>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10800000">
                        <a:off x="1974273" y="2057400"/>
                        <a:ext cx="1382130" cy="119149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8" name="等腰三角形 7"/>
                  <p:cNvSpPr/>
                  <p:nvPr/>
                </p:nvSpPr>
                <p:spPr>
                  <a:xfrm rot="18378518">
                    <a:off x="-162491" y="5879914"/>
                    <a:ext cx="2533847" cy="218435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等腰三角形 5"/>
                <p:cNvSpPr/>
                <p:nvPr/>
              </p:nvSpPr>
              <p:spPr>
                <a:xfrm rot="7887527">
                  <a:off x="4020032" y="4085669"/>
                  <a:ext cx="2397022" cy="2066399"/>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5" name="文本框 24"/>
            <p:cNvSpPr txBox="1"/>
            <p:nvPr/>
          </p:nvSpPr>
          <p:spPr>
            <a:xfrm rot="2496485">
              <a:off x="9605817" y="2835562"/>
              <a:ext cx="1884218" cy="1107996"/>
            </a:xfrm>
            <a:prstGeom prst="rect">
              <a:avLst/>
            </a:prstGeom>
            <a:noFill/>
          </p:spPr>
          <p:txBody>
            <a:bodyPr wrap="square" rtlCol="0">
              <a:spAutoFit/>
            </a:bodyPr>
            <a:lstStyle/>
            <a:p>
              <a:pPr algn="ctr"/>
              <a:r>
                <a:rPr lang="en-US" altLang="zh-CN" sz="6600" dirty="0">
                  <a:solidFill>
                    <a:schemeClr val="bg1"/>
                  </a:solidFill>
                  <a:latin typeface="Arial Black" panose="020B0A04020102020204" pitchFamily="34" charset="0"/>
                </a:rPr>
                <a:t>02</a:t>
              </a:r>
              <a:endParaRPr lang="zh-CN" altLang="en-US" sz="6600" dirty="0">
                <a:solidFill>
                  <a:schemeClr val="bg1"/>
                </a:solidFill>
                <a:latin typeface="Arial Black" panose="020B0A04020102020204" pitchFamily="34" charset="0"/>
              </a:endParaRPr>
            </a:p>
          </p:txBody>
        </p:sp>
      </p:grpSp>
      <p:sp>
        <p:nvSpPr>
          <p:cNvPr id="26" name="文本框 25"/>
          <p:cNvSpPr txBox="1"/>
          <p:nvPr/>
        </p:nvSpPr>
        <p:spPr>
          <a:xfrm>
            <a:off x="1266825" y="2729865"/>
            <a:ext cx="6435725" cy="1506855"/>
          </a:xfrm>
          <a:prstGeom prst="rect">
            <a:avLst/>
          </a:prstGeom>
          <a:noFill/>
        </p:spPr>
        <p:txBody>
          <a:bodyPr wrap="square" rtlCol="0">
            <a:spAutoFit/>
          </a:bodyPr>
          <a:lstStyle/>
          <a:p>
            <a:pPr algn="r"/>
            <a:r>
              <a:rPr lang="zh-CN" altLang="en-US" sz="4800" b="1" dirty="0">
                <a:solidFill>
                  <a:srgbClr val="5C5C6A"/>
                </a:solidFill>
                <a:latin typeface="幼圆" panose="02010509060101010101" pitchFamily="49" charset="-122"/>
                <a:ea typeface="幼圆" panose="02010509060101010101" pitchFamily="49" charset="-122"/>
              </a:rPr>
              <a:t>基本原理</a:t>
            </a:r>
            <a:endParaRPr lang="en-US" altLang="zh-CN" sz="4800" b="1" dirty="0">
              <a:solidFill>
                <a:srgbClr val="5C5C6A"/>
              </a:solidFill>
              <a:latin typeface="幼圆" panose="02010509060101010101" pitchFamily="49" charset="-122"/>
              <a:ea typeface="幼圆" panose="02010509060101010101" pitchFamily="49" charset="-122"/>
            </a:endParaRPr>
          </a:p>
          <a:p>
            <a:pPr algn="r"/>
            <a:r>
              <a:rPr lang="en-US" altLang="zh-CN" sz="4400" b="1" dirty="0">
                <a:solidFill>
                  <a:srgbClr val="5C5C6A"/>
                </a:solidFill>
                <a:latin typeface="幼圆" panose="02010509060101010101" pitchFamily="49" charset="-122"/>
                <a:ea typeface="幼圆" panose="02010509060101010101" pitchFamily="49" charset="-122"/>
              </a:rPr>
              <a:t>Fundamental Principles</a:t>
            </a:r>
            <a:endParaRPr lang="zh-CN" altLang="en-US" sz="4400" b="1" dirty="0">
              <a:solidFill>
                <a:srgbClr val="5C5C6A"/>
              </a:solidFill>
              <a:latin typeface="幼圆" panose="02010509060101010101" pitchFamily="49" charset="-122"/>
              <a:ea typeface="幼圆" panose="02010509060101010101" pitchFamily="49" charset="-122"/>
            </a:endParaRPr>
          </a:p>
        </p:txBody>
      </p:sp>
      <p:cxnSp>
        <p:nvCxnSpPr>
          <p:cNvPr id="28" name="直接连接符 27"/>
          <p:cNvCxnSpPr/>
          <p:nvPr/>
        </p:nvCxnSpPr>
        <p:spPr>
          <a:xfrm>
            <a:off x="1448435" y="3519170"/>
            <a:ext cx="619950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ppt_x"/>
                                          </p:val>
                                        </p:tav>
                                        <p:tav tm="100000">
                                          <p:val>
                                            <p:strVal val="#ppt_x"/>
                                          </p:val>
                                        </p:tav>
                                      </p:tavLst>
                                    </p:anim>
                                    <p:anim calcmode="lin" valueType="num">
                                      <p:cBhvr additive="base">
                                        <p:cTn id="12" dur="5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additive="base">
                                        <p:cTn id="15" dur="500" fill="hold"/>
                                        <p:tgtEl>
                                          <p:spTgt spid="40"/>
                                        </p:tgtEl>
                                        <p:attrNameLst>
                                          <p:attrName>ppt_x</p:attrName>
                                        </p:attrNameLst>
                                      </p:cBhvr>
                                      <p:tavLst>
                                        <p:tav tm="0">
                                          <p:val>
                                            <p:strVal val="#ppt_x"/>
                                          </p:val>
                                        </p:tav>
                                        <p:tav tm="100000">
                                          <p:val>
                                            <p:strVal val="#ppt_x"/>
                                          </p:val>
                                        </p:tav>
                                      </p:tavLst>
                                    </p:anim>
                                    <p:anim calcmode="lin" valueType="num">
                                      <p:cBhvr additive="base">
                                        <p:cTn id="16"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zh-CN" sz="2000" b="1" dirty="0">
                  <a:solidFill>
                    <a:srgbClr val="5C5C6A"/>
                  </a:solidFill>
                  <a:latin typeface="Arial" panose="020B0604020202020204" pitchFamily="34" charset="0"/>
                  <a:cs typeface="Arial" panose="020B0604020202020204" pitchFamily="34" charset="0"/>
                </a:rPr>
                <a:t>基本原理</a:t>
              </a:r>
              <a:endParaRPr lang="zh-CN" sz="2000" b="1" dirty="0">
                <a:solidFill>
                  <a:srgbClr val="5C5C6A"/>
                </a:solidFill>
                <a:latin typeface="Arial" panose="020B0604020202020204" pitchFamily="34" charset="0"/>
                <a:cs typeface="Arial" panose="020B0604020202020204" pitchFamily="34" charset="0"/>
              </a:endParaRPr>
            </a:p>
          </p:txBody>
        </p:sp>
      </p:grpSp>
      <p:grpSp>
        <p:nvGrpSpPr>
          <p:cNvPr id="17" name="组合 16"/>
          <p:cNvGrpSpPr/>
          <p:nvPr/>
        </p:nvGrpSpPr>
        <p:grpSpPr>
          <a:xfrm>
            <a:off x="951865" y="922148"/>
            <a:ext cx="10288109" cy="5282411"/>
            <a:chOff x="1387" y="2201"/>
            <a:chExt cx="16202" cy="5648"/>
          </a:xfrm>
        </p:grpSpPr>
        <p:grpSp>
          <p:nvGrpSpPr>
            <p:cNvPr id="15" name="组合 14"/>
            <p:cNvGrpSpPr/>
            <p:nvPr/>
          </p:nvGrpSpPr>
          <p:grpSpPr>
            <a:xfrm>
              <a:off x="1387" y="2253"/>
              <a:ext cx="16202" cy="5596"/>
              <a:chOff x="1276" y="1837"/>
              <a:chExt cx="16202" cy="5596"/>
            </a:xfrm>
          </p:grpSpPr>
          <p:grpSp>
            <p:nvGrpSpPr>
              <p:cNvPr id="5" name="组合 4"/>
              <p:cNvGrpSpPr/>
              <p:nvPr/>
            </p:nvGrpSpPr>
            <p:grpSpPr>
              <a:xfrm>
                <a:off x="1276" y="2790"/>
                <a:ext cx="16202" cy="4643"/>
                <a:chOff x="810096" y="1771887"/>
                <a:chExt cx="10288273" cy="2948494"/>
              </a:xfrm>
            </p:grpSpPr>
            <p:sp>
              <p:nvSpPr>
                <p:cNvPr id="6" name="矩形 5"/>
                <p:cNvSpPr/>
                <p:nvPr/>
              </p:nvSpPr>
              <p:spPr>
                <a:xfrm>
                  <a:off x="810096" y="1771887"/>
                  <a:ext cx="10190007" cy="2948494"/>
                </a:xfrm>
                <a:prstGeom prst="rect">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47B588"/>
                        </a:gs>
                        <a:gs pos="87500">
                          <a:srgbClr val="D5E2DD"/>
                        </a:gs>
                        <a:gs pos="75000">
                          <a:srgbClr val="C5DED1"/>
                        </a:gs>
                        <a:gs pos="50000">
                          <a:srgbClr val="49B48A"/>
                        </a:gs>
                        <a:gs pos="100000">
                          <a:srgbClr val="E5E6E8"/>
                        </a:gs>
                      </a:gsLst>
                      <a:lin ang="3600000" scaled="0"/>
                    </a:gradFill>
                    <a:cs typeface="+mn-ea"/>
                    <a:sym typeface="+mn-lt"/>
                  </a:endParaRPr>
                </a:p>
                <a:p>
                  <a:pPr algn="ctr"/>
                  <a:endParaRPr lang="zh-CN" altLang="en-US">
                    <a:gradFill>
                      <a:gsLst>
                        <a:gs pos="0">
                          <a:srgbClr val="47B588"/>
                        </a:gs>
                        <a:gs pos="87500">
                          <a:srgbClr val="D5E2DD"/>
                        </a:gs>
                        <a:gs pos="75000">
                          <a:srgbClr val="C5DED1"/>
                        </a:gs>
                        <a:gs pos="50000">
                          <a:srgbClr val="49B48A"/>
                        </a:gs>
                        <a:gs pos="100000">
                          <a:srgbClr val="E5E6E8"/>
                        </a:gs>
                      </a:gsLst>
                      <a:lin ang="3600000" scaled="0"/>
                    </a:gradFill>
                    <a:cs typeface="+mn-ea"/>
                    <a:sym typeface="+mn-lt"/>
                  </a:endParaRPr>
                </a:p>
                <a:p>
                  <a:pPr algn="ctr"/>
                  <a:endParaRPr lang="zh-CN" altLang="en-US">
                    <a:gradFill>
                      <a:gsLst>
                        <a:gs pos="0">
                          <a:srgbClr val="47B588"/>
                        </a:gs>
                        <a:gs pos="87500">
                          <a:srgbClr val="D5E2DD"/>
                        </a:gs>
                        <a:gs pos="75000">
                          <a:srgbClr val="C5DED1"/>
                        </a:gs>
                        <a:gs pos="50000">
                          <a:srgbClr val="49B48A"/>
                        </a:gs>
                        <a:gs pos="100000">
                          <a:srgbClr val="E5E6E8"/>
                        </a:gs>
                      </a:gsLst>
                      <a:lin ang="3600000" scaled="0"/>
                    </a:gradFill>
                    <a:cs typeface="+mn-ea"/>
                    <a:sym typeface="+mn-lt"/>
                  </a:endParaRPr>
                </a:p>
              </p:txBody>
            </p:sp>
            <p:sp>
              <p:nvSpPr>
                <p:cNvPr id="10" name="文本框 9"/>
                <p:cNvSpPr txBox="1"/>
                <p:nvPr/>
              </p:nvSpPr>
              <p:spPr>
                <a:xfrm>
                  <a:off x="952974" y="1912015"/>
                  <a:ext cx="10145395" cy="2668819"/>
                </a:xfrm>
                <a:prstGeom prst="rect">
                  <a:avLst/>
                </a:prstGeom>
                <a:noFill/>
              </p:spPr>
              <p:txBody>
                <a:bodyPr wrap="square" rtlCol="0">
                  <a:spAutoFit/>
                </a:bodyPr>
                <a:lstStyle/>
                <a:p>
                  <a:pPr defTabSz="1216660">
                    <a:lnSpc>
                      <a:spcPct val="120000"/>
                    </a:lnSpc>
                    <a:spcBef>
                      <a:spcPct val="20000"/>
                    </a:spcBef>
                    <a:defRPr/>
                  </a:pPr>
                  <a:r>
                    <a:rPr lang="zh-CN" altLang="en-US" sz="2400" dirty="0">
                      <a:solidFill>
                        <a:prstClr val="white"/>
                      </a:solidFill>
                      <a:latin typeface="思源宋体 Heavy" panose="02020900000000000000" pitchFamily="18" charset="-122"/>
                      <a:ea typeface="思源宋体 Heavy" panose="02020900000000000000" pitchFamily="18" charset="-122"/>
                      <a:cs typeface="+mn-ea"/>
                      <a:sym typeface="Calibri" panose="020F0502020204030204" pitchFamily="34" charset="0"/>
                    </a:rPr>
                    <a:t>Android是由Google领导的开放手机联盟开发的基于Linux的开源移动操作系统。所以在开始编程Android之前，建议熟悉以下主题：</a:t>
                  </a:r>
                  <a:endParaRPr lang="zh-CN" altLang="en-US" sz="2400" dirty="0">
                    <a:solidFill>
                      <a:prstClr val="white"/>
                    </a:solidFill>
                    <a:latin typeface="思源宋体 Heavy" panose="02020900000000000000" pitchFamily="18" charset="-122"/>
                    <a:ea typeface="思源宋体 Heavy" panose="02020900000000000000" pitchFamily="18" charset="-122"/>
                    <a:cs typeface="+mn-ea"/>
                    <a:sym typeface="Calibri" panose="020F0502020204030204" pitchFamily="34" charset="0"/>
                  </a:endParaRPr>
                </a:p>
                <a:p>
                  <a:pPr defTabSz="1216660">
                    <a:lnSpc>
                      <a:spcPct val="120000"/>
                    </a:lnSpc>
                    <a:spcBef>
                      <a:spcPct val="20000"/>
                    </a:spcBef>
                    <a:defRPr/>
                  </a:pPr>
                  <a:r>
                    <a:rPr lang="en-US" altLang="zh-CN" sz="2400" dirty="0">
                      <a:solidFill>
                        <a:prstClr val="white"/>
                      </a:solidFill>
                      <a:latin typeface="思源宋体 Heavy" panose="02020900000000000000" pitchFamily="18" charset="-122"/>
                      <a:ea typeface="思源宋体 Heavy" panose="02020900000000000000" pitchFamily="18" charset="-122"/>
                      <a:cs typeface="+mn-ea"/>
                      <a:sym typeface="Calibri" panose="020F0502020204030204" pitchFamily="34" charset="0"/>
                    </a:rPr>
                    <a:t>1.</a:t>
                  </a:r>
                  <a:r>
                    <a:rPr lang="zh-CN" altLang="en-US" sz="2400" dirty="0">
                      <a:solidFill>
                        <a:prstClr val="white"/>
                      </a:solidFill>
                      <a:latin typeface="思源宋体 Heavy" panose="02020900000000000000" pitchFamily="18" charset="-122"/>
                      <a:ea typeface="思源宋体 Heavy" panose="02020900000000000000" pitchFamily="18" charset="-122"/>
                      <a:cs typeface="+mn-ea"/>
                      <a:sym typeface="Calibri" panose="020F0502020204030204" pitchFamily="34" charset="0"/>
                    </a:rPr>
                    <a:t>Java编程语言是Android操作系统的主要开发技术。此外，还可以在Java上找到有用的Java文档。</a:t>
                  </a:r>
                  <a:endParaRPr lang="zh-CN" altLang="en-US" sz="2400" dirty="0">
                    <a:solidFill>
                      <a:prstClr val="white"/>
                    </a:solidFill>
                    <a:latin typeface="思源宋体 Heavy" panose="02020900000000000000" pitchFamily="18" charset="-122"/>
                    <a:ea typeface="思源宋体 Heavy" panose="02020900000000000000" pitchFamily="18" charset="-122"/>
                    <a:cs typeface="+mn-ea"/>
                    <a:sym typeface="Calibri" panose="020F0502020204030204" pitchFamily="34" charset="0"/>
                  </a:endParaRPr>
                </a:p>
                <a:p>
                  <a:pPr defTabSz="1216660">
                    <a:lnSpc>
                      <a:spcPct val="120000"/>
                    </a:lnSpc>
                    <a:spcBef>
                      <a:spcPct val="20000"/>
                    </a:spcBef>
                    <a:defRPr/>
                  </a:pPr>
                  <a:r>
                    <a:rPr lang="en-US" altLang="zh-CN" sz="2400" dirty="0">
                      <a:solidFill>
                        <a:prstClr val="white"/>
                      </a:solidFill>
                      <a:latin typeface="思源宋体 Heavy" panose="02020900000000000000" pitchFamily="18" charset="-122"/>
                      <a:ea typeface="思源宋体 Heavy" panose="02020900000000000000" pitchFamily="18" charset="-122"/>
                      <a:cs typeface="+mn-ea"/>
                      <a:sym typeface="Calibri" panose="020F0502020204030204" pitchFamily="34" charset="0"/>
                    </a:rPr>
                    <a:t>2.</a:t>
                  </a:r>
                  <a:r>
                    <a:rPr lang="zh-CN" altLang="en-US" sz="2400" dirty="0">
                      <a:solidFill>
                        <a:prstClr val="white"/>
                      </a:solidFill>
                      <a:latin typeface="思源宋体 Heavy" panose="02020900000000000000" pitchFamily="18" charset="-122"/>
                      <a:ea typeface="思源宋体 Heavy" panose="02020900000000000000" pitchFamily="18" charset="-122"/>
                      <a:cs typeface="+mn-ea"/>
                      <a:sym typeface="Calibri" panose="020F0502020204030204" pitchFamily="34" charset="0"/>
                    </a:rPr>
                    <a:t>Java本机接口（JNI）是Java虚拟机中运行本机代码的技术。此外，还可以在JNI上找到Oracle文档。</a:t>
                  </a:r>
                  <a:endParaRPr lang="zh-CN" altLang="en-US" sz="2400" dirty="0">
                    <a:solidFill>
                      <a:prstClr val="white"/>
                    </a:solidFill>
                    <a:latin typeface="思源宋体 Heavy" panose="02020900000000000000" pitchFamily="18" charset="-122"/>
                    <a:ea typeface="思源宋体 Heavy" panose="02020900000000000000" pitchFamily="18" charset="-122"/>
                    <a:cs typeface="+mn-ea"/>
                    <a:sym typeface="Calibri" panose="020F0502020204030204" pitchFamily="34" charset="0"/>
                  </a:endParaRPr>
                </a:p>
                <a:p>
                  <a:pPr defTabSz="1216660">
                    <a:lnSpc>
                      <a:spcPct val="120000"/>
                    </a:lnSpc>
                    <a:spcBef>
                      <a:spcPct val="20000"/>
                    </a:spcBef>
                    <a:defRPr/>
                  </a:pPr>
                  <a:r>
                    <a:rPr lang="en-US" altLang="zh-CN" sz="2400" dirty="0">
                      <a:solidFill>
                        <a:prstClr val="white"/>
                      </a:solidFill>
                      <a:latin typeface="思源宋体 Heavy" panose="02020900000000000000" pitchFamily="18" charset="-122"/>
                      <a:ea typeface="思源宋体 Heavy" panose="02020900000000000000" pitchFamily="18" charset="-122"/>
                      <a:cs typeface="+mn-ea"/>
                      <a:sym typeface="Calibri" panose="020F0502020204030204" pitchFamily="34" charset="0"/>
                    </a:rPr>
                    <a:t>3.</a:t>
                  </a:r>
                  <a:r>
                    <a:rPr lang="zh-CN" altLang="en-US" sz="2400" dirty="0">
                      <a:solidFill>
                        <a:prstClr val="white"/>
                      </a:solidFill>
                      <a:latin typeface="思源宋体 Heavy" panose="02020900000000000000" pitchFamily="18" charset="-122"/>
                      <a:ea typeface="思源宋体 Heavy" panose="02020900000000000000" pitchFamily="18" charset="-122"/>
                      <a:cs typeface="+mn-ea"/>
                      <a:sym typeface="Calibri" panose="020F0502020204030204" pitchFamily="34" charset="0"/>
                    </a:rPr>
                    <a:t>Android Activity及其生命周期，这是一个必不可少的Android API类。</a:t>
                  </a:r>
                  <a:endParaRPr lang="zh-CN" altLang="en-US" sz="2400" dirty="0">
                    <a:solidFill>
                      <a:prstClr val="white"/>
                    </a:solidFill>
                    <a:latin typeface="思源宋体 Heavy" panose="02020900000000000000" pitchFamily="18" charset="-122"/>
                    <a:ea typeface="思源宋体 Heavy" panose="02020900000000000000" pitchFamily="18" charset="-122"/>
                    <a:cs typeface="+mn-ea"/>
                    <a:sym typeface="Calibri" panose="020F0502020204030204" pitchFamily="34" charset="0"/>
                  </a:endParaRPr>
                </a:p>
                <a:p>
                  <a:pPr defTabSz="1216660">
                    <a:lnSpc>
                      <a:spcPct val="120000"/>
                    </a:lnSpc>
                    <a:spcBef>
                      <a:spcPct val="20000"/>
                    </a:spcBef>
                    <a:defRPr/>
                  </a:pPr>
                  <a:r>
                    <a:rPr lang="en-US" altLang="zh-CN" sz="2400" dirty="0">
                      <a:solidFill>
                        <a:prstClr val="white"/>
                      </a:solidFill>
                      <a:latin typeface="思源宋体 Heavy" panose="02020900000000000000" pitchFamily="18" charset="-122"/>
                      <a:ea typeface="思源宋体 Heavy" panose="02020900000000000000" pitchFamily="18" charset="-122"/>
                      <a:cs typeface="+mn-ea"/>
                      <a:sym typeface="Calibri" panose="020F0502020204030204" pitchFamily="34" charset="0"/>
                    </a:rPr>
                    <a:t>4.</a:t>
                  </a:r>
                  <a:r>
                    <a:rPr lang="zh-CN" altLang="en-US" sz="2400" dirty="0">
                      <a:solidFill>
                        <a:prstClr val="white"/>
                      </a:solidFill>
                      <a:latin typeface="思源宋体 Heavy" panose="02020900000000000000" pitchFamily="18" charset="-122"/>
                      <a:ea typeface="思源宋体 Heavy" panose="02020900000000000000" pitchFamily="18" charset="-122"/>
                      <a:cs typeface="+mn-ea"/>
                      <a:sym typeface="Calibri" panose="020F0502020204030204" pitchFamily="34" charset="0"/>
                    </a:rPr>
                    <a:t>OpenCV的开发一定要了解Android Camera的具体细节。</a:t>
                  </a:r>
                  <a:endParaRPr lang="zh-CN" altLang="en-US" sz="2400" dirty="0">
                    <a:solidFill>
                      <a:prstClr val="white"/>
                    </a:solidFill>
                    <a:latin typeface="思源宋体 Heavy" panose="02020900000000000000" pitchFamily="18" charset="-122"/>
                    <a:ea typeface="思源宋体 Heavy" panose="02020900000000000000" pitchFamily="18" charset="-122"/>
                    <a:cs typeface="+mn-ea"/>
                    <a:sym typeface="Calibri" panose="020F0502020204030204" pitchFamily="34" charset="0"/>
                  </a:endParaRPr>
                </a:p>
              </p:txBody>
            </p:sp>
          </p:grpSp>
          <p:sp>
            <p:nvSpPr>
              <p:cNvPr id="14" name="矩形 13"/>
              <p:cNvSpPr/>
              <p:nvPr/>
            </p:nvSpPr>
            <p:spPr>
              <a:xfrm>
                <a:off x="1277" y="1837"/>
                <a:ext cx="16046" cy="677"/>
              </a:xfrm>
              <a:prstGeom prst="rect">
                <a:avLst/>
              </a:prstGeom>
              <a:solidFill>
                <a:srgbClr val="FFB1B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prstClr val="white"/>
                  </a:solidFill>
                  <a:latin typeface="思源宋体 Heavy" panose="02020900000000000000" pitchFamily="18" charset="-122"/>
                  <a:ea typeface="思源宋体 Heavy" panose="02020900000000000000" pitchFamily="18" charset="-122"/>
                  <a:cs typeface="+mn-ea"/>
                  <a:sym typeface="+mn-lt"/>
                </a:endParaRPr>
              </a:p>
            </p:txBody>
          </p:sp>
        </p:grpSp>
        <p:sp>
          <p:nvSpPr>
            <p:cNvPr id="16" name="文本框 15"/>
            <p:cNvSpPr txBox="1"/>
            <p:nvPr/>
          </p:nvSpPr>
          <p:spPr>
            <a:xfrm>
              <a:off x="1576" y="2201"/>
              <a:ext cx="15977" cy="729"/>
            </a:xfrm>
            <a:prstGeom prst="rect">
              <a:avLst/>
            </a:prstGeom>
            <a:noFill/>
          </p:spPr>
          <p:txBody>
            <a:bodyPr wrap="square" rtlCol="0">
              <a:spAutoFit/>
            </a:bodyPr>
            <a:p>
              <a:pPr algn="ctr" defTabSz="1216660">
                <a:lnSpc>
                  <a:spcPct val="120000"/>
                </a:lnSpc>
                <a:spcBef>
                  <a:spcPct val="20000"/>
                </a:spcBef>
                <a:defRPr/>
              </a:pPr>
              <a:r>
                <a:rPr lang="zh-CN" sz="3200" b="1" dirty="0">
                  <a:solidFill>
                    <a:prstClr val="white"/>
                  </a:solidFill>
                  <a:latin typeface="思源宋体 Heavy" panose="02020900000000000000" pitchFamily="18" charset="-122"/>
                  <a:ea typeface="思源宋体 Heavy" panose="02020900000000000000" pitchFamily="18" charset="-122"/>
                  <a:cs typeface="+mn-ea"/>
                  <a:sym typeface="Calibri" panose="020F0502020204030204" pitchFamily="34" charset="0"/>
                </a:rPr>
                <a:t>前言</a:t>
              </a:r>
              <a:endParaRPr lang="zh-CN" sz="3200" b="1" dirty="0">
                <a:solidFill>
                  <a:prstClr val="white"/>
                </a:solidFill>
                <a:latin typeface="思源宋体 Heavy" panose="02020900000000000000" pitchFamily="18" charset="-122"/>
                <a:ea typeface="思源宋体 Heavy" panose="02020900000000000000" pitchFamily="18" charset="-122"/>
                <a:cs typeface="+mn-ea"/>
                <a:sym typeface="Calibri" panose="020F050202020403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zh-CN" sz="2000" b="1" dirty="0">
                  <a:solidFill>
                    <a:srgbClr val="5C5C6A"/>
                  </a:solidFill>
                  <a:latin typeface="Arial" panose="020B0604020202020204" pitchFamily="34" charset="0"/>
                  <a:cs typeface="Arial" panose="020B0604020202020204" pitchFamily="34" charset="0"/>
                </a:rPr>
                <a:t>基本原理</a:t>
              </a:r>
              <a:endParaRPr lang="zh-CN" sz="2000" b="1" dirty="0">
                <a:solidFill>
                  <a:srgbClr val="5C5C6A"/>
                </a:solidFill>
                <a:latin typeface="Arial" panose="020B0604020202020204" pitchFamily="34" charset="0"/>
                <a:cs typeface="Arial" panose="020B0604020202020204" pitchFamily="34" charset="0"/>
              </a:endParaRPr>
            </a:p>
          </p:txBody>
        </p:sp>
      </p:grpSp>
      <p:sp>
        <p:nvSpPr>
          <p:cNvPr id="5" name="文本框 4"/>
          <p:cNvSpPr txBox="1"/>
          <p:nvPr/>
        </p:nvSpPr>
        <p:spPr>
          <a:xfrm>
            <a:off x="2506583" y="4335750"/>
            <a:ext cx="3556000" cy="460375"/>
          </a:xfrm>
          <a:prstGeom prst="rect">
            <a:avLst/>
          </a:prstGeom>
          <a:noFill/>
        </p:spPr>
        <p:txBody>
          <a:bodyPr wrap="none" rtlCol="0">
            <a:spAutoFit/>
          </a:bodyPr>
          <a:lstStyle/>
          <a:p>
            <a:pPr algn="ctr"/>
            <a:r>
              <a:rPr lang="en-US" altLang="zh-CN" sz="2400" b="1" dirty="0">
                <a:latin typeface="思源宋体 Heavy" panose="02020900000000000000" pitchFamily="18" charset="-122"/>
                <a:ea typeface="思源宋体 Heavy" panose="02020900000000000000" pitchFamily="18" charset="-122"/>
                <a:cs typeface="+mn-ea"/>
                <a:sym typeface="+mn-lt"/>
              </a:rPr>
              <a:t>3. OpenCV 中图像对存储</a:t>
            </a:r>
            <a:endParaRPr lang="en-US" altLang="zh-CN" sz="2400" b="1" dirty="0">
              <a:latin typeface="思源宋体 Heavy" panose="02020900000000000000" pitchFamily="18" charset="-122"/>
              <a:ea typeface="思源宋体 Heavy" panose="02020900000000000000" pitchFamily="18" charset="-122"/>
              <a:cs typeface="+mn-ea"/>
              <a:sym typeface="+mn-lt"/>
            </a:endParaRPr>
          </a:p>
        </p:txBody>
      </p:sp>
      <p:sp>
        <p:nvSpPr>
          <p:cNvPr id="6" name="文本框 5"/>
          <p:cNvSpPr txBox="1"/>
          <p:nvPr/>
        </p:nvSpPr>
        <p:spPr>
          <a:xfrm>
            <a:off x="2488803" y="3066468"/>
            <a:ext cx="5245100" cy="460375"/>
          </a:xfrm>
          <a:prstGeom prst="rect">
            <a:avLst/>
          </a:prstGeom>
          <a:noFill/>
        </p:spPr>
        <p:txBody>
          <a:bodyPr wrap="none" rtlCol="0">
            <a:spAutoFit/>
          </a:bodyPr>
          <a:lstStyle/>
          <a:p>
            <a:pPr algn="ctr"/>
            <a:r>
              <a:rPr lang="en-US" altLang="zh-CN" sz="2400" b="1" dirty="0">
                <a:latin typeface="思源宋体 Heavy" panose="02020900000000000000" pitchFamily="18" charset="-122"/>
                <a:ea typeface="思源宋体 Heavy" panose="02020900000000000000" pitchFamily="18" charset="-122"/>
                <a:cs typeface="+mn-ea"/>
                <a:sym typeface="+mn-lt"/>
              </a:rPr>
              <a:t>2. 基于 Android OpenCV 的图片处理</a:t>
            </a:r>
            <a:endParaRPr lang="en-US" altLang="zh-CN" sz="2400" b="1" dirty="0">
              <a:latin typeface="思源宋体 Heavy" panose="02020900000000000000" pitchFamily="18" charset="-122"/>
              <a:ea typeface="思源宋体 Heavy" panose="02020900000000000000" pitchFamily="18" charset="-122"/>
              <a:cs typeface="+mn-ea"/>
              <a:sym typeface="+mn-lt"/>
            </a:endParaRPr>
          </a:p>
        </p:txBody>
      </p:sp>
      <p:sp>
        <p:nvSpPr>
          <p:cNvPr id="7" name="文本框 6"/>
          <p:cNvSpPr txBox="1"/>
          <p:nvPr/>
        </p:nvSpPr>
        <p:spPr>
          <a:xfrm>
            <a:off x="2524361" y="5566484"/>
            <a:ext cx="3709670" cy="460375"/>
          </a:xfrm>
          <a:prstGeom prst="rect">
            <a:avLst/>
          </a:prstGeom>
          <a:noFill/>
        </p:spPr>
        <p:txBody>
          <a:bodyPr wrap="none" rtlCol="0">
            <a:spAutoFit/>
          </a:bodyPr>
          <a:lstStyle/>
          <a:p>
            <a:pPr algn="ctr"/>
            <a:r>
              <a:rPr lang="en-US" altLang="zh-CN" sz="2400" b="1" dirty="0">
                <a:latin typeface="思源宋体 Heavy" panose="02020900000000000000" pitchFamily="18" charset="-122"/>
                <a:ea typeface="思源宋体 Heavy" panose="02020900000000000000" pitchFamily="18" charset="-122"/>
                <a:cs typeface="+mn-ea"/>
                <a:sym typeface="+mn-lt"/>
              </a:rPr>
              <a:t>4. 利用 OpenCV 处理图片</a:t>
            </a:r>
            <a:endParaRPr lang="en-US" altLang="zh-CN" sz="2400" b="1" dirty="0">
              <a:latin typeface="思源宋体 Heavy" panose="02020900000000000000" pitchFamily="18" charset="-122"/>
              <a:ea typeface="思源宋体 Heavy" panose="02020900000000000000" pitchFamily="18" charset="-122"/>
              <a:cs typeface="+mn-ea"/>
              <a:sym typeface="+mn-lt"/>
            </a:endParaRPr>
          </a:p>
        </p:txBody>
      </p:sp>
      <p:sp>
        <p:nvSpPr>
          <p:cNvPr id="23" name="文本框 22"/>
          <p:cNvSpPr txBox="1"/>
          <p:nvPr/>
        </p:nvSpPr>
        <p:spPr>
          <a:xfrm>
            <a:off x="2458022" y="1815407"/>
            <a:ext cx="5245100" cy="460375"/>
          </a:xfrm>
          <a:prstGeom prst="rect">
            <a:avLst/>
          </a:prstGeom>
          <a:noFill/>
        </p:spPr>
        <p:txBody>
          <a:bodyPr wrap="none" rtlCol="0">
            <a:spAutoFit/>
          </a:bodyPr>
          <a:lstStyle/>
          <a:p>
            <a:pPr algn="ctr"/>
            <a:r>
              <a:rPr lang="en-US" altLang="zh-CN" sz="2400" b="1" dirty="0">
                <a:latin typeface="思源宋体 Heavy" panose="02020900000000000000" pitchFamily="18" charset="-122"/>
                <a:ea typeface="思源宋体 Heavy" panose="02020900000000000000" pitchFamily="18" charset="-122"/>
                <a:cs typeface="+mn-ea"/>
                <a:sym typeface="+mn-lt"/>
              </a:rPr>
              <a:t>1. 基于 Android OpenCV 的高斯差分</a:t>
            </a:r>
            <a:endParaRPr lang="en-US" altLang="zh-CN" sz="2400" b="1" dirty="0">
              <a:latin typeface="思源宋体 Heavy" panose="02020900000000000000" pitchFamily="18" charset="-122"/>
              <a:ea typeface="思源宋体 Heavy" panose="02020900000000000000" pitchFamily="18" charset="-122"/>
              <a:cs typeface="+mn-ea"/>
              <a:sym typeface="+mn-lt"/>
            </a:endParaRPr>
          </a:p>
        </p:txBody>
      </p:sp>
      <p:grpSp>
        <p:nvGrpSpPr>
          <p:cNvPr id="50" name="组合 49"/>
          <p:cNvGrpSpPr/>
          <p:nvPr/>
        </p:nvGrpSpPr>
        <p:grpSpPr>
          <a:xfrm>
            <a:off x="2035810" y="1856105"/>
            <a:ext cx="325120" cy="4109085"/>
            <a:chOff x="6095" y="2634"/>
            <a:chExt cx="512" cy="6471"/>
          </a:xfrm>
        </p:grpSpPr>
        <p:cxnSp>
          <p:nvCxnSpPr>
            <p:cNvPr id="8" name="直接连接符 7"/>
            <p:cNvCxnSpPr>
              <a:stCxn id="11" idx="4"/>
              <a:endCxn id="14" idx="0"/>
            </p:cNvCxnSpPr>
            <p:nvPr/>
          </p:nvCxnSpPr>
          <p:spPr>
            <a:xfrm flipH="1">
              <a:off x="6346" y="3135"/>
              <a:ext cx="0" cy="14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14" idx="4"/>
              <a:endCxn id="17" idx="0"/>
            </p:cNvCxnSpPr>
            <p:nvPr/>
          </p:nvCxnSpPr>
          <p:spPr>
            <a:xfrm>
              <a:off x="6346" y="5120"/>
              <a:ext cx="0" cy="14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6095" y="2634"/>
              <a:ext cx="502" cy="502"/>
              <a:chOff x="2136422" y="3275104"/>
              <a:chExt cx="318477" cy="318477"/>
            </a:xfrm>
            <a:solidFill>
              <a:srgbClr val="717E89"/>
            </a:solidFill>
          </p:grpSpPr>
          <p:sp>
            <p:nvSpPr>
              <p:cNvPr id="11" name="椭圆 10"/>
              <p:cNvSpPr/>
              <p:nvPr/>
            </p:nvSpPr>
            <p:spPr>
              <a:xfrm>
                <a:off x="2136422" y="3275104"/>
                <a:ext cx="318477" cy="31847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宋体 Heavy" panose="02020900000000000000" pitchFamily="18" charset="-122"/>
                  <a:ea typeface="思源宋体 Heavy" panose="02020900000000000000" pitchFamily="18" charset="-122"/>
                  <a:cs typeface="+mn-ea"/>
                  <a:sym typeface="+mn-lt"/>
                </a:endParaRPr>
              </a:p>
            </p:txBody>
          </p:sp>
          <p:sp>
            <p:nvSpPr>
              <p:cNvPr id="12" name="椭圆 11"/>
              <p:cNvSpPr/>
              <p:nvPr/>
            </p:nvSpPr>
            <p:spPr>
              <a:xfrm>
                <a:off x="2169332" y="3312178"/>
                <a:ext cx="244329" cy="244329"/>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宋体 Heavy" panose="02020900000000000000" pitchFamily="18" charset="-122"/>
                  <a:ea typeface="思源宋体 Heavy" panose="02020900000000000000" pitchFamily="18" charset="-122"/>
                  <a:cs typeface="+mn-ea"/>
                  <a:sym typeface="+mn-lt"/>
                </a:endParaRPr>
              </a:p>
            </p:txBody>
          </p:sp>
        </p:grpSp>
        <p:grpSp>
          <p:nvGrpSpPr>
            <p:cNvPr id="16" name="组合 15"/>
            <p:cNvGrpSpPr/>
            <p:nvPr/>
          </p:nvGrpSpPr>
          <p:grpSpPr>
            <a:xfrm>
              <a:off x="6096" y="6603"/>
              <a:ext cx="502" cy="502"/>
              <a:chOff x="2136422" y="3275104"/>
              <a:chExt cx="318477" cy="318477"/>
            </a:xfrm>
            <a:solidFill>
              <a:srgbClr val="717E89"/>
            </a:solidFill>
          </p:grpSpPr>
          <p:sp>
            <p:nvSpPr>
              <p:cNvPr id="17" name="椭圆 16"/>
              <p:cNvSpPr/>
              <p:nvPr/>
            </p:nvSpPr>
            <p:spPr>
              <a:xfrm>
                <a:off x="2136422" y="3275104"/>
                <a:ext cx="318477" cy="31847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宋体 Heavy" panose="02020900000000000000" pitchFamily="18" charset="-122"/>
                  <a:ea typeface="思源宋体 Heavy" panose="02020900000000000000" pitchFamily="18" charset="-122"/>
                  <a:cs typeface="+mn-ea"/>
                  <a:sym typeface="+mn-lt"/>
                </a:endParaRPr>
              </a:p>
            </p:txBody>
          </p:sp>
          <p:sp>
            <p:nvSpPr>
              <p:cNvPr id="18" name="椭圆 17"/>
              <p:cNvSpPr/>
              <p:nvPr/>
            </p:nvSpPr>
            <p:spPr>
              <a:xfrm>
                <a:off x="2168017" y="3312177"/>
                <a:ext cx="244329" cy="244329"/>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宋体 Heavy" panose="02020900000000000000" pitchFamily="18" charset="-122"/>
                  <a:ea typeface="思源宋体 Heavy" panose="02020900000000000000" pitchFamily="18" charset="-122"/>
                  <a:cs typeface="+mn-ea"/>
                  <a:sym typeface="+mn-lt"/>
                </a:endParaRPr>
              </a:p>
            </p:txBody>
          </p:sp>
        </p:grpSp>
        <p:cxnSp>
          <p:nvCxnSpPr>
            <p:cNvPr id="22" name="直接连接符 21"/>
            <p:cNvCxnSpPr>
              <a:stCxn id="17" idx="4"/>
              <a:endCxn id="20" idx="0"/>
            </p:cNvCxnSpPr>
            <p:nvPr/>
          </p:nvCxnSpPr>
          <p:spPr>
            <a:xfrm flipH="1">
              <a:off x="6346" y="7104"/>
              <a:ext cx="0" cy="153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6095" y="4603"/>
              <a:ext cx="502" cy="502"/>
              <a:chOff x="2136422" y="3275104"/>
              <a:chExt cx="318477" cy="318477"/>
            </a:xfrm>
            <a:solidFill>
              <a:srgbClr val="FFB1B1"/>
            </a:solidFill>
          </p:grpSpPr>
          <p:sp>
            <p:nvSpPr>
              <p:cNvPr id="33" name="椭圆 32"/>
              <p:cNvSpPr/>
              <p:nvPr/>
            </p:nvSpPr>
            <p:spPr>
              <a:xfrm>
                <a:off x="2136422" y="3275104"/>
                <a:ext cx="318477" cy="31847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宋体 Heavy" panose="02020900000000000000" pitchFamily="18" charset="-122"/>
                  <a:ea typeface="思源宋体 Heavy" panose="02020900000000000000" pitchFamily="18" charset="-122"/>
                  <a:cs typeface="+mn-ea"/>
                  <a:sym typeface="+mn-lt"/>
                </a:endParaRPr>
              </a:p>
            </p:txBody>
          </p:sp>
          <p:sp>
            <p:nvSpPr>
              <p:cNvPr id="34" name="椭圆 33"/>
              <p:cNvSpPr/>
              <p:nvPr/>
            </p:nvSpPr>
            <p:spPr>
              <a:xfrm>
                <a:off x="2168146" y="3312177"/>
                <a:ext cx="244329" cy="244329"/>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宋体 Heavy" panose="02020900000000000000" pitchFamily="18" charset="-122"/>
                  <a:ea typeface="思源宋体 Heavy" panose="02020900000000000000" pitchFamily="18" charset="-122"/>
                  <a:cs typeface="+mn-ea"/>
                  <a:sym typeface="+mn-lt"/>
                </a:endParaRPr>
              </a:p>
            </p:txBody>
          </p:sp>
        </p:grpSp>
        <p:grpSp>
          <p:nvGrpSpPr>
            <p:cNvPr id="38" name="组合 37"/>
            <p:cNvGrpSpPr/>
            <p:nvPr/>
          </p:nvGrpSpPr>
          <p:grpSpPr>
            <a:xfrm>
              <a:off x="6105" y="8603"/>
              <a:ext cx="502" cy="502"/>
              <a:chOff x="2136422" y="3275104"/>
              <a:chExt cx="318477" cy="318477"/>
            </a:xfrm>
            <a:solidFill>
              <a:srgbClr val="FFB1B1"/>
            </a:solidFill>
          </p:grpSpPr>
          <p:sp>
            <p:nvSpPr>
              <p:cNvPr id="39" name="椭圆 38"/>
              <p:cNvSpPr/>
              <p:nvPr/>
            </p:nvSpPr>
            <p:spPr>
              <a:xfrm>
                <a:off x="2136422" y="3275104"/>
                <a:ext cx="318477" cy="31847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宋体 Heavy" panose="02020900000000000000" pitchFamily="18" charset="-122"/>
                  <a:ea typeface="思源宋体 Heavy" panose="02020900000000000000" pitchFamily="18" charset="-122"/>
                  <a:cs typeface="+mn-ea"/>
                  <a:sym typeface="+mn-lt"/>
                </a:endParaRPr>
              </a:p>
            </p:txBody>
          </p:sp>
          <p:sp>
            <p:nvSpPr>
              <p:cNvPr id="40" name="椭圆 39"/>
              <p:cNvSpPr/>
              <p:nvPr/>
            </p:nvSpPr>
            <p:spPr>
              <a:xfrm>
                <a:off x="2168148" y="3306877"/>
                <a:ext cx="244329" cy="244329"/>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宋体 Heavy" panose="02020900000000000000" pitchFamily="18" charset="-122"/>
                  <a:ea typeface="思源宋体 Heavy" panose="02020900000000000000" pitchFamily="18" charset="-122"/>
                  <a:cs typeface="+mn-ea"/>
                  <a:sym typeface="+mn-lt"/>
                </a:endParaRPr>
              </a:p>
            </p:txBody>
          </p:sp>
        </p:grpSp>
      </p:grpSp>
      <p:sp>
        <p:nvSpPr>
          <p:cNvPr id="44" name="TextBox 3"/>
          <p:cNvSpPr txBox="1"/>
          <p:nvPr/>
        </p:nvSpPr>
        <p:spPr>
          <a:xfrm>
            <a:off x="2073910" y="768985"/>
            <a:ext cx="8052435" cy="737235"/>
          </a:xfrm>
          <a:prstGeom prst="rect">
            <a:avLst/>
          </a:prstGeom>
          <a:solidFill>
            <a:srgbClr val="FFB1B1"/>
          </a:solidFill>
        </p:spPr>
        <p:txBody>
          <a:bodyPr wrap="square" lIns="91440" tIns="45720" rIns="91440" bIns="45720" rtlCol="0">
            <a:spAutoFit/>
          </a:bodyPr>
          <a:lstStyle/>
          <a:p>
            <a:pPr algn="ctr">
              <a:lnSpc>
                <a:spcPct val="150000"/>
              </a:lnSpc>
            </a:pPr>
            <a:r>
              <a:rPr sz="2800" b="1" dirty="0">
                <a:solidFill>
                  <a:schemeClr val="bg1"/>
                </a:solidFill>
                <a:latin typeface="Times New Roman" panose="02020603050405020304" pitchFamily="18" charset="0"/>
                <a:ea typeface="思源宋体 Heavy" panose="02020900000000000000" pitchFamily="18" charset="-122"/>
                <a:cs typeface="Times New Roman" panose="02020603050405020304" pitchFamily="18" charset="0"/>
                <a:sym typeface="+mn-lt"/>
              </a:rPr>
              <a:t>Android OpenCV</a:t>
            </a:r>
            <a:endParaRPr sz="2800" b="1" dirty="0">
              <a:solidFill>
                <a:schemeClr val="bg1"/>
              </a:solidFill>
              <a:latin typeface="Times New Roman" panose="02020603050405020304" pitchFamily="18" charset="0"/>
              <a:ea typeface="思源宋体 Heavy" panose="02020900000000000000" pitchFamily="18" charset="-122"/>
              <a:cs typeface="Times New Roman" panose="02020603050405020304" pitchFamily="18" charset="0"/>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zh-CN" altLang="en-US" sz="2000" b="1" dirty="0">
                  <a:solidFill>
                    <a:srgbClr val="5C5C6A"/>
                  </a:solidFill>
                  <a:latin typeface="Arial" panose="020B0604020202020204" pitchFamily="34" charset="0"/>
                  <a:cs typeface="Arial" panose="020B0604020202020204" pitchFamily="34" charset="0"/>
                </a:rPr>
                <a:t>基本原理</a:t>
              </a:r>
              <a:endParaRPr lang="zh-CN" altLang="en-US" sz="2000" b="1" dirty="0">
                <a:solidFill>
                  <a:srgbClr val="5C5C6A"/>
                </a:solidFill>
                <a:latin typeface="Arial" panose="020B0604020202020204" pitchFamily="34" charset="0"/>
                <a:cs typeface="Arial" panose="020B0604020202020204" pitchFamily="34" charset="0"/>
              </a:endParaRPr>
            </a:p>
          </p:txBody>
        </p:sp>
      </p:grpSp>
      <p:grpSp>
        <p:nvGrpSpPr>
          <p:cNvPr id="5" name="组合 4"/>
          <p:cNvGrpSpPr/>
          <p:nvPr/>
        </p:nvGrpSpPr>
        <p:grpSpPr>
          <a:xfrm rot="9090125">
            <a:off x="6904293" y="1370511"/>
            <a:ext cx="5248569" cy="4390338"/>
            <a:chOff x="-792643" y="1351314"/>
            <a:chExt cx="4275339" cy="3576248"/>
          </a:xfrm>
        </p:grpSpPr>
        <p:grpSp>
          <p:nvGrpSpPr>
            <p:cNvPr id="6" name="组合 5"/>
            <p:cNvGrpSpPr/>
            <p:nvPr/>
          </p:nvGrpSpPr>
          <p:grpSpPr>
            <a:xfrm rot="3085778">
              <a:off x="933122" y="1458968"/>
              <a:ext cx="2657228" cy="2441920"/>
              <a:chOff x="2682435" y="1390960"/>
              <a:chExt cx="5360790" cy="4926420"/>
            </a:xfrm>
          </p:grpSpPr>
          <p:grpSp>
            <p:nvGrpSpPr>
              <p:cNvPr id="18" name="组合 17"/>
              <p:cNvGrpSpPr/>
              <p:nvPr/>
            </p:nvGrpSpPr>
            <p:grpSpPr>
              <a:xfrm rot="309009">
                <a:off x="2682435" y="1390960"/>
                <a:ext cx="5360790" cy="3715617"/>
                <a:chOff x="12257" y="4311304"/>
                <a:chExt cx="5666789" cy="3927709"/>
              </a:xfrm>
            </p:grpSpPr>
            <p:grpSp>
              <p:nvGrpSpPr>
                <p:cNvPr id="20" name="组合 19"/>
                <p:cNvGrpSpPr/>
                <p:nvPr/>
              </p:nvGrpSpPr>
              <p:grpSpPr>
                <a:xfrm>
                  <a:off x="563242" y="4311304"/>
                  <a:ext cx="5115804" cy="3551491"/>
                  <a:chOff x="2435680" y="1515442"/>
                  <a:chExt cx="2790502" cy="1937221"/>
                </a:xfrm>
              </p:grpSpPr>
              <p:grpSp>
                <p:nvGrpSpPr>
                  <p:cNvPr id="22" name="组合 21"/>
                  <p:cNvGrpSpPr/>
                  <p:nvPr/>
                </p:nvGrpSpPr>
                <p:grpSpPr>
                  <a:xfrm rot="7578518">
                    <a:off x="2931341" y="1571066"/>
                    <a:ext cx="1385936" cy="2377258"/>
                    <a:chOff x="1970467" y="-319858"/>
                    <a:chExt cx="1385936" cy="2377258"/>
                  </a:xfrm>
                </p:grpSpPr>
                <p:sp>
                  <p:nvSpPr>
                    <p:cNvPr id="26" name="等腰三角形 25"/>
                    <p:cNvSpPr/>
                    <p:nvPr/>
                  </p:nvSpPr>
                  <p:spPr>
                    <a:xfrm>
                      <a:off x="1974273" y="865909"/>
                      <a:ext cx="1382130" cy="1191491"/>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p:nvPr/>
                  </p:nvSpPr>
                  <p:spPr>
                    <a:xfrm rot="10800000">
                      <a:off x="1970467" y="-319858"/>
                      <a:ext cx="1382130" cy="119149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rot="7578518">
                    <a:off x="3343626" y="1015016"/>
                    <a:ext cx="1382130" cy="2382982"/>
                    <a:chOff x="1974273" y="865909"/>
                    <a:chExt cx="1382130" cy="2382982"/>
                  </a:xfrm>
                </p:grpSpPr>
                <p:sp>
                  <p:nvSpPr>
                    <p:cNvPr id="24" name="等腰三角形 23"/>
                    <p:cNvSpPr/>
                    <p:nvPr/>
                  </p:nvSpPr>
                  <p:spPr>
                    <a:xfrm>
                      <a:off x="1974273" y="865909"/>
                      <a:ext cx="1382130" cy="1191491"/>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rot="10800000">
                      <a:off x="1974273" y="2057400"/>
                      <a:ext cx="1382130" cy="119149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1" name="等腰三角形 20"/>
                <p:cNvSpPr/>
                <p:nvPr/>
              </p:nvSpPr>
              <p:spPr>
                <a:xfrm rot="18378518">
                  <a:off x="-162491" y="5879914"/>
                  <a:ext cx="2533847" cy="218435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等腰三角形 18"/>
              <p:cNvSpPr/>
              <p:nvPr/>
            </p:nvSpPr>
            <p:spPr>
              <a:xfrm rot="7887527">
                <a:off x="4020032" y="4085669"/>
                <a:ext cx="2397022" cy="2066399"/>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rot="3085778">
              <a:off x="-900297" y="2377988"/>
              <a:ext cx="2657228" cy="2441920"/>
              <a:chOff x="2682435" y="1390960"/>
              <a:chExt cx="5360790" cy="4926420"/>
            </a:xfrm>
          </p:grpSpPr>
          <p:grpSp>
            <p:nvGrpSpPr>
              <p:cNvPr id="8" name="组合 7"/>
              <p:cNvGrpSpPr/>
              <p:nvPr/>
            </p:nvGrpSpPr>
            <p:grpSpPr>
              <a:xfrm rot="309009">
                <a:off x="2682435" y="1390960"/>
                <a:ext cx="5360790" cy="3715617"/>
                <a:chOff x="12257" y="4311304"/>
                <a:chExt cx="5666789" cy="3927709"/>
              </a:xfrm>
            </p:grpSpPr>
            <p:grpSp>
              <p:nvGrpSpPr>
                <p:cNvPr id="10" name="组合 9"/>
                <p:cNvGrpSpPr/>
                <p:nvPr/>
              </p:nvGrpSpPr>
              <p:grpSpPr>
                <a:xfrm>
                  <a:off x="563242" y="4311304"/>
                  <a:ext cx="5115804" cy="3551491"/>
                  <a:chOff x="2435680" y="1515442"/>
                  <a:chExt cx="2790502" cy="1937221"/>
                </a:xfrm>
              </p:grpSpPr>
              <p:grpSp>
                <p:nvGrpSpPr>
                  <p:cNvPr id="12" name="组合 11"/>
                  <p:cNvGrpSpPr/>
                  <p:nvPr/>
                </p:nvGrpSpPr>
                <p:grpSpPr>
                  <a:xfrm rot="7578518">
                    <a:off x="2931341" y="1571066"/>
                    <a:ext cx="1385936" cy="2377258"/>
                    <a:chOff x="1970467" y="-319858"/>
                    <a:chExt cx="1385936" cy="2377258"/>
                  </a:xfrm>
                </p:grpSpPr>
                <p:sp>
                  <p:nvSpPr>
                    <p:cNvPr id="16" name="等腰三角形 15"/>
                    <p:cNvSpPr/>
                    <p:nvPr/>
                  </p:nvSpPr>
                  <p:spPr>
                    <a:xfrm>
                      <a:off x="1974273" y="865909"/>
                      <a:ext cx="1382130" cy="1191491"/>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rot="10800000">
                      <a:off x="1970467" y="-319858"/>
                      <a:ext cx="1382130" cy="119149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rot="7578518">
                    <a:off x="3343626" y="1015016"/>
                    <a:ext cx="1382130" cy="2382982"/>
                    <a:chOff x="1974273" y="865909"/>
                    <a:chExt cx="1382130" cy="2382982"/>
                  </a:xfrm>
                </p:grpSpPr>
                <p:sp>
                  <p:nvSpPr>
                    <p:cNvPr id="14" name="等腰三角形 13"/>
                    <p:cNvSpPr/>
                    <p:nvPr/>
                  </p:nvSpPr>
                  <p:spPr>
                    <a:xfrm>
                      <a:off x="1974273" y="865909"/>
                      <a:ext cx="1382130" cy="1191491"/>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10800000">
                      <a:off x="1974273" y="2057400"/>
                      <a:ext cx="1382130" cy="119149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1" name="等腰三角形 10"/>
                <p:cNvSpPr/>
                <p:nvPr/>
              </p:nvSpPr>
              <p:spPr>
                <a:xfrm rot="18378518">
                  <a:off x="-162491" y="5879914"/>
                  <a:ext cx="2533847" cy="218435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等腰三角形 8"/>
              <p:cNvSpPr/>
              <p:nvPr/>
            </p:nvSpPr>
            <p:spPr>
              <a:xfrm rot="7887527">
                <a:off x="4020032" y="4085669"/>
                <a:ext cx="2397022" cy="2066399"/>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8" name="组合 27"/>
          <p:cNvGrpSpPr/>
          <p:nvPr/>
        </p:nvGrpSpPr>
        <p:grpSpPr>
          <a:xfrm>
            <a:off x="1096010" y="1831340"/>
            <a:ext cx="5564505" cy="3194685"/>
            <a:chOff x="6901939" y="1931882"/>
            <a:chExt cx="4979035" cy="3194685"/>
          </a:xfrm>
        </p:grpSpPr>
        <p:sp>
          <p:nvSpPr>
            <p:cNvPr id="29" name="TextBox 3"/>
            <p:cNvSpPr txBox="1"/>
            <p:nvPr/>
          </p:nvSpPr>
          <p:spPr>
            <a:xfrm>
              <a:off x="6901939" y="1931882"/>
              <a:ext cx="4979035" cy="645160"/>
            </a:xfrm>
            <a:prstGeom prst="rect">
              <a:avLst/>
            </a:prstGeom>
            <a:solidFill>
              <a:srgbClr val="FFB1B1"/>
            </a:solidFill>
          </p:spPr>
          <p:txBody>
            <a:bodyPr wrap="square" lIns="91440" tIns="45720" rIns="91440" bIns="45720" rtlCol="0">
              <a:spAutoFit/>
            </a:bodyPr>
            <a:lstStyle/>
            <a:p>
              <a:pPr algn="dist">
                <a:lnSpc>
                  <a:spcPct val="150000"/>
                </a:lnSpc>
              </a:pPr>
              <a:r>
                <a:rPr lang="id-ID" sz="2400" b="1" dirty="0">
                  <a:solidFill>
                    <a:schemeClr val="bg1"/>
                  </a:solidFill>
                  <a:latin typeface="Times New Roman" panose="02020603050405020304" pitchFamily="18" charset="0"/>
                  <a:ea typeface="思源宋体 Heavy" panose="02020900000000000000" pitchFamily="18" charset="-122"/>
                  <a:cs typeface="Times New Roman" panose="02020603050405020304" pitchFamily="18" charset="0"/>
                  <a:sym typeface="+mn-lt"/>
                </a:rPr>
                <a:t>基于 Android OpenCV 的高斯差分</a:t>
              </a:r>
              <a:endParaRPr lang="id-ID" sz="2400" b="1" dirty="0">
                <a:solidFill>
                  <a:schemeClr val="bg1"/>
                </a:solidFill>
                <a:latin typeface="Times New Roman" panose="02020603050405020304" pitchFamily="18" charset="0"/>
                <a:ea typeface="思源宋体 Heavy" panose="02020900000000000000" pitchFamily="18" charset="-122"/>
                <a:cs typeface="Times New Roman" panose="02020603050405020304" pitchFamily="18" charset="0"/>
                <a:sym typeface="+mn-lt"/>
              </a:endParaRPr>
            </a:p>
          </p:txBody>
        </p:sp>
        <p:sp>
          <p:nvSpPr>
            <p:cNvPr id="32" name="TextBox 5"/>
            <p:cNvSpPr txBox="1"/>
            <p:nvPr/>
          </p:nvSpPr>
          <p:spPr>
            <a:xfrm>
              <a:off x="6901939" y="2726902"/>
              <a:ext cx="4875530" cy="2399665"/>
            </a:xfrm>
            <a:prstGeom prst="rect">
              <a:avLst/>
            </a:prstGeom>
            <a:noFill/>
          </p:spPr>
          <p:txBody>
            <a:bodyPr wrap="square" rtlCol="0">
              <a:spAutoFit/>
            </a:bodyPr>
            <a:lstStyle/>
            <a:p>
              <a:pPr algn="just">
                <a:lnSpc>
                  <a:spcPct val="150000"/>
                </a:lnSpc>
              </a:pPr>
              <a:r>
                <a:rPr sz="2000" b="1" dirty="0">
                  <a:solidFill>
                    <a:srgbClr val="5C5C6A"/>
                  </a:solidFill>
                  <a:latin typeface="Times New Roman" panose="02020603050405020304" pitchFamily="18" charset="0"/>
                  <a:ea typeface="思源宋体 Heavy" panose="02020900000000000000" pitchFamily="18" charset="-122"/>
                  <a:cs typeface="Times New Roman" panose="02020603050405020304" pitchFamily="18" charset="0"/>
                  <a:sym typeface="+mn-lt"/>
                </a:rPr>
                <a:t>在计算机视觉中，高斯差分函数，即高斯差（英语：Difference of Gaussians，简称“DOG”）是一种将一个原始灰度图像的模糊图像从另一幅灰度图像进行增强的算法，通过DOG以</a:t>
              </a:r>
              <a:r>
                <a:rPr sz="2000" b="1" dirty="0">
                  <a:solidFill>
                    <a:srgbClr val="F19490"/>
                  </a:solidFill>
                  <a:latin typeface="Times New Roman" panose="02020603050405020304" pitchFamily="18" charset="0"/>
                  <a:ea typeface="思源宋体 Heavy" panose="02020900000000000000" pitchFamily="18" charset="-122"/>
                  <a:cs typeface="Times New Roman" panose="02020603050405020304" pitchFamily="18" charset="0"/>
                  <a:sym typeface="+mn-lt"/>
                </a:rPr>
                <a:t>降低</a:t>
              </a:r>
              <a:r>
                <a:rPr sz="2000" b="1" dirty="0">
                  <a:solidFill>
                    <a:srgbClr val="5C5C6A"/>
                  </a:solidFill>
                  <a:latin typeface="Times New Roman" panose="02020603050405020304" pitchFamily="18" charset="0"/>
                  <a:ea typeface="思源宋体 Heavy" panose="02020900000000000000" pitchFamily="18" charset="-122"/>
                  <a:cs typeface="Times New Roman" panose="02020603050405020304" pitchFamily="18" charset="0"/>
                  <a:sym typeface="+mn-lt"/>
                </a:rPr>
                <a:t>模糊图像的</a:t>
              </a:r>
              <a:r>
                <a:rPr sz="2000" b="1" dirty="0">
                  <a:solidFill>
                    <a:srgbClr val="F19490"/>
                  </a:solidFill>
                  <a:latin typeface="Times New Roman" panose="02020603050405020304" pitchFamily="18" charset="0"/>
                  <a:ea typeface="思源宋体 Heavy" panose="02020900000000000000" pitchFamily="18" charset="-122"/>
                  <a:cs typeface="Times New Roman" panose="02020603050405020304" pitchFamily="18" charset="0"/>
                  <a:sym typeface="+mn-lt"/>
                </a:rPr>
                <a:t>模糊度</a:t>
              </a:r>
              <a:r>
                <a:rPr sz="2000" b="1" dirty="0">
                  <a:solidFill>
                    <a:srgbClr val="5C5C6A"/>
                  </a:solidFill>
                  <a:latin typeface="Times New Roman" panose="02020603050405020304" pitchFamily="18" charset="0"/>
                  <a:ea typeface="思源宋体 Heavy" panose="02020900000000000000" pitchFamily="18" charset="-122"/>
                  <a:cs typeface="Times New Roman" panose="02020603050405020304" pitchFamily="18" charset="0"/>
                  <a:sym typeface="+mn-lt"/>
                </a:rPr>
                <a:t>。</a:t>
              </a:r>
              <a:endParaRPr sz="2000" b="1" dirty="0">
                <a:solidFill>
                  <a:srgbClr val="5C5C6A"/>
                </a:solidFill>
                <a:latin typeface="Times New Roman" panose="02020603050405020304" pitchFamily="18" charset="0"/>
                <a:ea typeface="思源宋体 Heavy" panose="02020900000000000000" pitchFamily="18" charset="-122"/>
                <a:cs typeface="Times New Roman" panose="02020603050405020304" pitchFamily="18" charset="0"/>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zh-CN" altLang="en-US" sz="2000" b="1" dirty="0">
                  <a:solidFill>
                    <a:srgbClr val="5C5C6A"/>
                  </a:solidFill>
                  <a:latin typeface="Arial" panose="020B0604020202020204" pitchFamily="34" charset="0"/>
                  <a:cs typeface="Arial" panose="020B0604020202020204" pitchFamily="34" charset="0"/>
                </a:rPr>
                <a:t>基本原理</a:t>
              </a:r>
              <a:endParaRPr lang="zh-CN" altLang="en-US" sz="2000" b="1" dirty="0">
                <a:solidFill>
                  <a:srgbClr val="5C5C6A"/>
                </a:solidFill>
                <a:latin typeface="Arial" panose="020B0604020202020204" pitchFamily="34" charset="0"/>
                <a:cs typeface="Arial" panose="020B0604020202020204" pitchFamily="34" charset="0"/>
              </a:endParaRPr>
            </a:p>
          </p:txBody>
        </p:sp>
      </p:grpSp>
      <p:grpSp>
        <p:nvGrpSpPr>
          <p:cNvPr id="5" name="组合 4"/>
          <p:cNvGrpSpPr/>
          <p:nvPr/>
        </p:nvGrpSpPr>
        <p:grpSpPr>
          <a:xfrm rot="9090125">
            <a:off x="6904293" y="1370511"/>
            <a:ext cx="5248569" cy="4390338"/>
            <a:chOff x="-792643" y="1351314"/>
            <a:chExt cx="4275339" cy="3576248"/>
          </a:xfrm>
        </p:grpSpPr>
        <p:grpSp>
          <p:nvGrpSpPr>
            <p:cNvPr id="6" name="组合 5"/>
            <p:cNvGrpSpPr/>
            <p:nvPr/>
          </p:nvGrpSpPr>
          <p:grpSpPr>
            <a:xfrm rot="3085778">
              <a:off x="933122" y="1458968"/>
              <a:ext cx="2657228" cy="2441920"/>
              <a:chOff x="2682435" y="1390960"/>
              <a:chExt cx="5360790" cy="4926420"/>
            </a:xfrm>
          </p:grpSpPr>
          <p:grpSp>
            <p:nvGrpSpPr>
              <p:cNvPr id="18" name="组合 17"/>
              <p:cNvGrpSpPr/>
              <p:nvPr/>
            </p:nvGrpSpPr>
            <p:grpSpPr>
              <a:xfrm rot="309009">
                <a:off x="2682435" y="1390960"/>
                <a:ext cx="5360790" cy="3715617"/>
                <a:chOff x="12257" y="4311304"/>
                <a:chExt cx="5666789" cy="3927709"/>
              </a:xfrm>
            </p:grpSpPr>
            <p:grpSp>
              <p:nvGrpSpPr>
                <p:cNvPr id="20" name="组合 19"/>
                <p:cNvGrpSpPr/>
                <p:nvPr/>
              </p:nvGrpSpPr>
              <p:grpSpPr>
                <a:xfrm>
                  <a:off x="563242" y="4311304"/>
                  <a:ext cx="5115804" cy="3551491"/>
                  <a:chOff x="2435680" y="1515442"/>
                  <a:chExt cx="2790502" cy="1937221"/>
                </a:xfrm>
              </p:grpSpPr>
              <p:grpSp>
                <p:nvGrpSpPr>
                  <p:cNvPr id="22" name="组合 21"/>
                  <p:cNvGrpSpPr/>
                  <p:nvPr/>
                </p:nvGrpSpPr>
                <p:grpSpPr>
                  <a:xfrm rot="7578518">
                    <a:off x="2931341" y="1571066"/>
                    <a:ext cx="1385936" cy="2377258"/>
                    <a:chOff x="1970467" y="-319858"/>
                    <a:chExt cx="1385936" cy="2377258"/>
                  </a:xfrm>
                </p:grpSpPr>
                <p:sp>
                  <p:nvSpPr>
                    <p:cNvPr id="26" name="等腰三角形 25"/>
                    <p:cNvSpPr/>
                    <p:nvPr/>
                  </p:nvSpPr>
                  <p:spPr>
                    <a:xfrm>
                      <a:off x="1974273" y="865909"/>
                      <a:ext cx="1382130" cy="1191491"/>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p:nvPr/>
                  </p:nvSpPr>
                  <p:spPr>
                    <a:xfrm rot="10800000">
                      <a:off x="1970467" y="-319858"/>
                      <a:ext cx="1382130" cy="119149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rot="7578518">
                    <a:off x="3343626" y="1015016"/>
                    <a:ext cx="1382130" cy="2382982"/>
                    <a:chOff x="1974273" y="865909"/>
                    <a:chExt cx="1382130" cy="2382982"/>
                  </a:xfrm>
                </p:grpSpPr>
                <p:sp>
                  <p:nvSpPr>
                    <p:cNvPr id="24" name="等腰三角形 23"/>
                    <p:cNvSpPr/>
                    <p:nvPr/>
                  </p:nvSpPr>
                  <p:spPr>
                    <a:xfrm>
                      <a:off x="1974273" y="865909"/>
                      <a:ext cx="1382130" cy="1191491"/>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rot="10800000">
                      <a:off x="1974273" y="2057400"/>
                      <a:ext cx="1382130" cy="119149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1" name="等腰三角形 20"/>
                <p:cNvSpPr/>
                <p:nvPr/>
              </p:nvSpPr>
              <p:spPr>
                <a:xfrm rot="18378518">
                  <a:off x="-162491" y="5879914"/>
                  <a:ext cx="2533847" cy="218435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等腰三角形 18"/>
              <p:cNvSpPr/>
              <p:nvPr/>
            </p:nvSpPr>
            <p:spPr>
              <a:xfrm rot="7887527">
                <a:off x="4020032" y="4085669"/>
                <a:ext cx="2397022" cy="2066399"/>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rot="3085778">
              <a:off x="-900297" y="2377988"/>
              <a:ext cx="2657228" cy="2441920"/>
              <a:chOff x="2682435" y="1390960"/>
              <a:chExt cx="5360790" cy="4926420"/>
            </a:xfrm>
          </p:grpSpPr>
          <p:grpSp>
            <p:nvGrpSpPr>
              <p:cNvPr id="8" name="组合 7"/>
              <p:cNvGrpSpPr/>
              <p:nvPr/>
            </p:nvGrpSpPr>
            <p:grpSpPr>
              <a:xfrm rot="309009">
                <a:off x="2682435" y="1390960"/>
                <a:ext cx="5360790" cy="3715617"/>
                <a:chOff x="12257" y="4311304"/>
                <a:chExt cx="5666789" cy="3927709"/>
              </a:xfrm>
            </p:grpSpPr>
            <p:grpSp>
              <p:nvGrpSpPr>
                <p:cNvPr id="10" name="组合 9"/>
                <p:cNvGrpSpPr/>
                <p:nvPr/>
              </p:nvGrpSpPr>
              <p:grpSpPr>
                <a:xfrm>
                  <a:off x="563242" y="4311304"/>
                  <a:ext cx="5115804" cy="3551491"/>
                  <a:chOff x="2435680" y="1515442"/>
                  <a:chExt cx="2790502" cy="1937221"/>
                </a:xfrm>
              </p:grpSpPr>
              <p:grpSp>
                <p:nvGrpSpPr>
                  <p:cNvPr id="12" name="组合 11"/>
                  <p:cNvGrpSpPr/>
                  <p:nvPr/>
                </p:nvGrpSpPr>
                <p:grpSpPr>
                  <a:xfrm rot="7578518">
                    <a:off x="2931341" y="1571066"/>
                    <a:ext cx="1385936" cy="2377258"/>
                    <a:chOff x="1970467" y="-319858"/>
                    <a:chExt cx="1385936" cy="2377258"/>
                  </a:xfrm>
                </p:grpSpPr>
                <p:sp>
                  <p:nvSpPr>
                    <p:cNvPr id="16" name="等腰三角形 15"/>
                    <p:cNvSpPr/>
                    <p:nvPr/>
                  </p:nvSpPr>
                  <p:spPr>
                    <a:xfrm>
                      <a:off x="1974273" y="865909"/>
                      <a:ext cx="1382130" cy="1191491"/>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rot="10800000">
                      <a:off x="1970467" y="-319858"/>
                      <a:ext cx="1382130" cy="119149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rot="7578518">
                    <a:off x="3343626" y="1015016"/>
                    <a:ext cx="1382130" cy="2382982"/>
                    <a:chOff x="1974273" y="865909"/>
                    <a:chExt cx="1382130" cy="2382982"/>
                  </a:xfrm>
                </p:grpSpPr>
                <p:sp>
                  <p:nvSpPr>
                    <p:cNvPr id="14" name="等腰三角形 13"/>
                    <p:cNvSpPr/>
                    <p:nvPr/>
                  </p:nvSpPr>
                  <p:spPr>
                    <a:xfrm>
                      <a:off x="1974273" y="865909"/>
                      <a:ext cx="1382130" cy="1191491"/>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10800000">
                      <a:off x="1974273" y="2057400"/>
                      <a:ext cx="1382130" cy="119149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1" name="等腰三角形 10"/>
                <p:cNvSpPr/>
                <p:nvPr/>
              </p:nvSpPr>
              <p:spPr>
                <a:xfrm rot="18378518">
                  <a:off x="-162491" y="5879914"/>
                  <a:ext cx="2533847" cy="218435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等腰三角形 8"/>
              <p:cNvSpPr/>
              <p:nvPr/>
            </p:nvSpPr>
            <p:spPr>
              <a:xfrm rot="7887527">
                <a:off x="4020032" y="4085669"/>
                <a:ext cx="2397022" cy="2066399"/>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8" name="组合 27"/>
          <p:cNvGrpSpPr/>
          <p:nvPr/>
        </p:nvGrpSpPr>
        <p:grpSpPr>
          <a:xfrm>
            <a:off x="1096010" y="1250950"/>
            <a:ext cx="5564505" cy="4764405"/>
            <a:chOff x="6901939" y="1931882"/>
            <a:chExt cx="4979035" cy="4764405"/>
          </a:xfrm>
        </p:grpSpPr>
        <p:sp>
          <p:nvSpPr>
            <p:cNvPr id="29" name="TextBox 3"/>
            <p:cNvSpPr txBox="1"/>
            <p:nvPr/>
          </p:nvSpPr>
          <p:spPr>
            <a:xfrm>
              <a:off x="6901939" y="1931882"/>
              <a:ext cx="4979035" cy="645160"/>
            </a:xfrm>
            <a:prstGeom prst="rect">
              <a:avLst/>
            </a:prstGeom>
            <a:solidFill>
              <a:srgbClr val="FFB1B1"/>
            </a:solidFill>
          </p:spPr>
          <p:txBody>
            <a:bodyPr wrap="square" lIns="91440" tIns="45720" rIns="91440" bIns="45720" rtlCol="0">
              <a:spAutoFit/>
            </a:bodyPr>
            <a:lstStyle/>
            <a:p>
              <a:pPr algn="dist">
                <a:lnSpc>
                  <a:spcPct val="150000"/>
                </a:lnSpc>
              </a:pPr>
              <a:r>
                <a:rPr lang="id-ID" sz="2400" b="1" dirty="0">
                  <a:solidFill>
                    <a:schemeClr val="bg1"/>
                  </a:solidFill>
                  <a:latin typeface="Times New Roman" panose="02020603050405020304" pitchFamily="18" charset="0"/>
                  <a:ea typeface="思源宋体 Heavy" panose="02020900000000000000" pitchFamily="18" charset="-122"/>
                  <a:cs typeface="Times New Roman" panose="02020603050405020304" pitchFamily="18" charset="0"/>
                  <a:sym typeface="+mn-lt"/>
                </a:rPr>
                <a:t>基于 Android OpenCV 的高斯差分</a:t>
              </a:r>
              <a:endParaRPr lang="id-ID" sz="2400" b="1" dirty="0">
                <a:solidFill>
                  <a:schemeClr val="bg1"/>
                </a:solidFill>
                <a:latin typeface="Times New Roman" panose="02020603050405020304" pitchFamily="18" charset="0"/>
                <a:ea typeface="思源宋体 Heavy" panose="02020900000000000000" pitchFamily="18" charset="-122"/>
                <a:cs typeface="Times New Roman" panose="02020603050405020304" pitchFamily="18" charset="0"/>
                <a:sym typeface="+mn-lt"/>
              </a:endParaRPr>
            </a:p>
          </p:txBody>
        </p:sp>
        <p:sp>
          <p:nvSpPr>
            <p:cNvPr id="32" name="TextBox 5"/>
            <p:cNvSpPr txBox="1"/>
            <p:nvPr/>
          </p:nvSpPr>
          <p:spPr>
            <a:xfrm>
              <a:off x="6901939" y="2726902"/>
              <a:ext cx="4875530" cy="3969385"/>
            </a:xfrm>
            <a:prstGeom prst="rect">
              <a:avLst/>
            </a:prstGeom>
            <a:noFill/>
          </p:spPr>
          <p:txBody>
            <a:bodyPr wrap="square" rtlCol="0">
              <a:spAutoFit/>
            </a:bodyPr>
            <a:lstStyle/>
            <a:p>
              <a:pPr algn="just">
                <a:lnSpc>
                  <a:spcPct val="150000"/>
                </a:lnSpc>
              </a:pPr>
              <a:r>
                <a:rPr lang="id-ID" sz="2000" dirty="0">
                  <a:solidFill>
                    <a:srgbClr val="5C5C6A"/>
                  </a:solidFill>
                  <a:latin typeface="Times New Roman" panose="02020603050405020304" pitchFamily="18" charset="0"/>
                  <a:ea typeface="思源宋体 Heavy" panose="02020900000000000000" pitchFamily="18" charset="-122"/>
                  <a:cs typeface="Times New Roman" panose="02020603050405020304" pitchFamily="18" charset="0"/>
                  <a:sym typeface="+mn-lt"/>
                </a:rPr>
                <a:t>引用 OpenCV 的依赖库</a:t>
              </a:r>
              <a:r>
                <a:rPr lang="zh-CN" altLang="id-ID" sz="2000" dirty="0">
                  <a:solidFill>
                    <a:srgbClr val="5C5C6A"/>
                  </a:solidFill>
                  <a:latin typeface="Times New Roman" panose="02020603050405020304" pitchFamily="18" charset="0"/>
                  <a:ea typeface="思源宋体 Heavy" panose="02020900000000000000" pitchFamily="18" charset="-122"/>
                  <a:cs typeface="Times New Roman" panose="02020603050405020304" pitchFamily="18" charset="0"/>
                  <a:sym typeface="+mn-lt"/>
                </a:rPr>
                <a:t>。</a:t>
              </a:r>
              <a:endParaRPr lang="zh-CN" altLang="id-ID" sz="2000" dirty="0">
                <a:solidFill>
                  <a:srgbClr val="5C5C6A"/>
                </a:solidFill>
                <a:latin typeface="Times New Roman" panose="02020603050405020304" pitchFamily="18" charset="0"/>
                <a:ea typeface="思源宋体 Heavy" panose="02020900000000000000" pitchFamily="18" charset="-122"/>
                <a:cs typeface="Times New Roman" panose="02020603050405020304" pitchFamily="18" charset="0"/>
                <a:sym typeface="+mn-lt"/>
              </a:endParaRPr>
            </a:p>
            <a:p>
              <a:pPr algn="just">
                <a:lnSpc>
                  <a:spcPct val="150000"/>
                </a:lnSpc>
              </a:pPr>
              <a:r>
                <a:rPr lang="id-ID" sz="2000" dirty="0">
                  <a:solidFill>
                    <a:srgbClr val="5C5C6A"/>
                  </a:solidFill>
                  <a:latin typeface="Times New Roman" panose="02020603050405020304" pitchFamily="18" charset="0"/>
                  <a:ea typeface="思源宋体 Heavy" panose="02020900000000000000" pitchFamily="18" charset="-122"/>
                  <a:cs typeface="Times New Roman" panose="02020603050405020304" pitchFamily="18" charset="0"/>
                  <a:sym typeface="+mn-lt"/>
                </a:rPr>
                <a:t>这里为了不用加载 OpenCV 的依赖 APK ，我们在需要使用的地方需要加载 OpenCV SDK 提供的依赖库。</a:t>
              </a:r>
              <a:endParaRPr lang="en-US" dirty="0">
                <a:solidFill>
                  <a:srgbClr val="5C5C6A"/>
                </a:solidFill>
                <a:latin typeface="Times New Roman" panose="02020603050405020304" pitchFamily="18" charset="0"/>
                <a:ea typeface="思源宋体 Heavy" panose="02020900000000000000" pitchFamily="18" charset="-122"/>
                <a:cs typeface="Times New Roman" panose="02020603050405020304" pitchFamily="18" charset="0"/>
                <a:sym typeface="+mn-lt"/>
              </a:endParaRPr>
            </a:p>
            <a:p>
              <a:pPr algn="just">
                <a:lnSpc>
                  <a:spcPct val="150000"/>
                </a:lnSpc>
              </a:pPr>
              <a:r>
                <a:rPr lang="en-US" sz="2200" b="1" dirty="0">
                  <a:solidFill>
                    <a:srgbClr val="5C5C6A"/>
                  </a:solidFill>
                  <a:latin typeface="Times New Roman" panose="02020603050405020304" pitchFamily="18" charset="0"/>
                  <a:ea typeface="思源宋体 Heavy" panose="02020900000000000000" pitchFamily="18" charset="-122"/>
                  <a:cs typeface="Times New Roman" panose="02020603050405020304" pitchFamily="18" charset="0"/>
                  <a:sym typeface="+mn-lt"/>
                </a:rPr>
                <a:t>init{</a:t>
              </a:r>
              <a:endParaRPr lang="en-US" sz="2200" b="1" dirty="0">
                <a:solidFill>
                  <a:srgbClr val="5C5C6A"/>
                </a:solidFill>
                <a:latin typeface="Times New Roman" panose="02020603050405020304" pitchFamily="18" charset="0"/>
                <a:ea typeface="思源宋体 Heavy" panose="02020900000000000000" pitchFamily="18" charset="-122"/>
                <a:cs typeface="Times New Roman" panose="02020603050405020304" pitchFamily="18" charset="0"/>
                <a:sym typeface="+mn-lt"/>
              </a:endParaRPr>
            </a:p>
            <a:p>
              <a:pPr algn="just">
                <a:lnSpc>
                  <a:spcPct val="150000"/>
                </a:lnSpc>
              </a:pPr>
              <a:r>
                <a:rPr lang="en-US" sz="2200" b="1" dirty="0">
                  <a:solidFill>
                    <a:srgbClr val="5C5C6A"/>
                  </a:solidFill>
                  <a:latin typeface="Times New Roman" panose="02020603050405020304" pitchFamily="18" charset="0"/>
                  <a:ea typeface="思源宋体 Heavy" panose="02020900000000000000" pitchFamily="18" charset="-122"/>
                  <a:cs typeface="Times New Roman" panose="02020603050405020304" pitchFamily="18" charset="0"/>
                  <a:sym typeface="+mn-lt"/>
                </a:rPr>
                <a:t>    System.loadLibrary("opencv_java3")</a:t>
              </a:r>
              <a:endParaRPr lang="en-US" sz="2200" b="1" dirty="0">
                <a:solidFill>
                  <a:srgbClr val="5C5C6A"/>
                </a:solidFill>
                <a:latin typeface="Times New Roman" panose="02020603050405020304" pitchFamily="18" charset="0"/>
                <a:ea typeface="思源宋体 Heavy" panose="02020900000000000000" pitchFamily="18" charset="-122"/>
                <a:cs typeface="Times New Roman" panose="02020603050405020304" pitchFamily="18" charset="0"/>
                <a:sym typeface="+mn-lt"/>
              </a:endParaRPr>
            </a:p>
            <a:p>
              <a:pPr algn="just">
                <a:lnSpc>
                  <a:spcPct val="150000"/>
                </a:lnSpc>
              </a:pPr>
              <a:r>
                <a:rPr lang="en-US" sz="2200" b="1" dirty="0">
                  <a:solidFill>
                    <a:srgbClr val="5C5C6A"/>
                  </a:solidFill>
                  <a:latin typeface="Times New Roman" panose="02020603050405020304" pitchFamily="18" charset="0"/>
                  <a:ea typeface="思源宋体 Heavy" panose="02020900000000000000" pitchFamily="18" charset="-122"/>
                  <a:cs typeface="Times New Roman" panose="02020603050405020304" pitchFamily="18" charset="0"/>
                  <a:sym typeface="+mn-lt"/>
                </a:rPr>
                <a:t>}</a:t>
              </a:r>
              <a:endParaRPr lang="en-US" sz="2200" b="1" dirty="0">
                <a:solidFill>
                  <a:srgbClr val="5C5C6A"/>
                </a:solidFill>
                <a:latin typeface="Times New Roman" panose="02020603050405020304" pitchFamily="18" charset="0"/>
                <a:ea typeface="思源宋体 Heavy" panose="02020900000000000000" pitchFamily="18" charset="-122"/>
                <a:cs typeface="Times New Roman" panose="02020603050405020304" pitchFamily="18" charset="0"/>
                <a:sym typeface="+mn-lt"/>
              </a:endParaRPr>
            </a:p>
            <a:p>
              <a:pPr algn="just">
                <a:lnSpc>
                  <a:spcPct val="150000"/>
                </a:lnSpc>
              </a:pPr>
              <a:endParaRPr lang="en-US" sz="2200" b="1" dirty="0">
                <a:solidFill>
                  <a:srgbClr val="5C5C6A"/>
                </a:solidFill>
                <a:latin typeface="Times New Roman" panose="02020603050405020304" pitchFamily="18" charset="0"/>
                <a:ea typeface="思源宋体 Heavy" panose="02020900000000000000" pitchFamily="18" charset="-122"/>
                <a:cs typeface="Times New Roman" panose="02020603050405020304" pitchFamily="18" charset="0"/>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zh-CN" altLang="en-US" sz="2000" b="1" dirty="0">
                  <a:solidFill>
                    <a:srgbClr val="5C5C6A"/>
                  </a:solidFill>
                  <a:latin typeface="Arial" panose="020B0604020202020204" pitchFamily="34" charset="0"/>
                  <a:cs typeface="Arial" panose="020B0604020202020204" pitchFamily="34" charset="0"/>
                </a:rPr>
                <a:t>基本原理</a:t>
              </a:r>
              <a:endParaRPr lang="zh-CN" altLang="en-US" sz="2000" b="1" dirty="0">
                <a:solidFill>
                  <a:srgbClr val="5C5C6A"/>
                </a:solidFill>
                <a:latin typeface="Arial" panose="020B0604020202020204" pitchFamily="34" charset="0"/>
                <a:cs typeface="Arial" panose="020B0604020202020204" pitchFamily="34" charset="0"/>
              </a:endParaRPr>
            </a:p>
          </p:txBody>
        </p:sp>
      </p:grpSp>
      <p:grpSp>
        <p:nvGrpSpPr>
          <p:cNvPr id="28" name="组合 27"/>
          <p:cNvGrpSpPr/>
          <p:nvPr/>
        </p:nvGrpSpPr>
        <p:grpSpPr>
          <a:xfrm>
            <a:off x="922009" y="923925"/>
            <a:ext cx="10584191" cy="3780156"/>
            <a:chOff x="6827669" y="2044004"/>
            <a:chExt cx="4436176" cy="850273"/>
          </a:xfrm>
        </p:grpSpPr>
        <p:sp>
          <p:nvSpPr>
            <p:cNvPr id="29" name="TextBox 3"/>
            <p:cNvSpPr txBox="1"/>
            <p:nvPr/>
          </p:nvSpPr>
          <p:spPr>
            <a:xfrm>
              <a:off x="6855087" y="2044004"/>
              <a:ext cx="4408758" cy="145116"/>
            </a:xfrm>
            <a:prstGeom prst="rect">
              <a:avLst/>
            </a:prstGeom>
            <a:solidFill>
              <a:srgbClr val="FFB1B1"/>
            </a:solidFill>
          </p:spPr>
          <p:txBody>
            <a:bodyPr wrap="square" lIns="91440" tIns="45720" rIns="91440" bIns="45720" rtlCol="0">
              <a:spAutoFit/>
            </a:bodyPr>
            <a:lstStyle/>
            <a:p>
              <a:pPr algn="ctr">
                <a:lnSpc>
                  <a:spcPct val="150000"/>
                </a:lnSpc>
              </a:pPr>
              <a:r>
                <a:rPr lang="id-ID" sz="2400" b="1" dirty="0">
                  <a:solidFill>
                    <a:schemeClr val="bg1"/>
                  </a:solidFill>
                  <a:latin typeface="Times New Roman" panose="02020603050405020304" pitchFamily="18" charset="0"/>
                  <a:ea typeface="思源宋体 Heavy" panose="02020900000000000000" pitchFamily="18" charset="-122"/>
                  <a:cs typeface="Times New Roman" panose="02020603050405020304" pitchFamily="18" charset="0"/>
                  <a:sym typeface="+mn-lt"/>
                </a:rPr>
                <a:t>基于 Android OpenCV 的高斯差分</a:t>
              </a:r>
              <a:endParaRPr lang="id-ID" sz="2400" b="1" dirty="0">
                <a:solidFill>
                  <a:schemeClr val="bg1"/>
                </a:solidFill>
                <a:latin typeface="Times New Roman" panose="02020603050405020304" pitchFamily="18" charset="0"/>
                <a:ea typeface="思源宋体 Heavy" panose="02020900000000000000" pitchFamily="18" charset="-122"/>
                <a:cs typeface="Times New Roman" panose="02020603050405020304" pitchFamily="18" charset="0"/>
                <a:sym typeface="+mn-lt"/>
              </a:endParaRPr>
            </a:p>
          </p:txBody>
        </p:sp>
        <p:sp>
          <p:nvSpPr>
            <p:cNvPr id="32" name="TextBox 5"/>
            <p:cNvSpPr txBox="1"/>
            <p:nvPr/>
          </p:nvSpPr>
          <p:spPr>
            <a:xfrm>
              <a:off x="6827669" y="2250681"/>
              <a:ext cx="1690578" cy="643596"/>
            </a:xfrm>
            <a:prstGeom prst="rect">
              <a:avLst/>
            </a:prstGeom>
            <a:noFill/>
          </p:spPr>
          <p:txBody>
            <a:bodyPr wrap="square" rtlCol="0">
              <a:spAutoFit/>
            </a:bodyPr>
            <a:lstStyle/>
            <a:p>
              <a:pPr algn="just">
                <a:lnSpc>
                  <a:spcPct val="150000"/>
                </a:lnSpc>
              </a:pPr>
              <a:r>
                <a:rPr lang="en-US" sz="2000" dirty="0">
                  <a:solidFill>
                    <a:srgbClr val="5C5C6A"/>
                  </a:solidFill>
                  <a:latin typeface="Times New Roman" panose="02020603050405020304" pitchFamily="18" charset="0"/>
                  <a:ea typeface="思源宋体 Heavy" panose="02020900000000000000" pitchFamily="18" charset="-122"/>
                  <a:cs typeface="Times New Roman" panose="02020603050405020304" pitchFamily="18" charset="0"/>
                  <a:sym typeface="+mn-lt"/>
                </a:rPr>
                <a:t>高斯差分</a:t>
              </a:r>
              <a:r>
                <a:rPr lang="zh-CN" altLang="en-US" sz="2000" dirty="0">
                  <a:solidFill>
                    <a:srgbClr val="5C5C6A"/>
                  </a:solidFill>
                  <a:latin typeface="Times New Roman" panose="02020603050405020304" pitchFamily="18" charset="0"/>
                  <a:ea typeface="思源宋体 Heavy" panose="02020900000000000000" pitchFamily="18" charset="-122"/>
                  <a:cs typeface="Times New Roman" panose="02020603050405020304" pitchFamily="18" charset="0"/>
                  <a:sym typeface="+mn-lt"/>
                </a:rPr>
                <a:t>可</a:t>
              </a:r>
              <a:r>
                <a:rPr lang="en-US" sz="2000" dirty="0">
                  <a:solidFill>
                    <a:srgbClr val="5C5C6A"/>
                  </a:solidFill>
                  <a:latin typeface="Times New Roman" panose="02020603050405020304" pitchFamily="18" charset="0"/>
                  <a:ea typeface="思源宋体 Heavy" panose="02020900000000000000" pitchFamily="18" charset="-122"/>
                  <a:cs typeface="Times New Roman" panose="02020603050405020304" pitchFamily="18" charset="0"/>
                  <a:sym typeface="+mn-lt"/>
                </a:rPr>
                <a:t>分为下面几个步骤：</a:t>
              </a:r>
              <a:endParaRPr lang="en-US" sz="2000" dirty="0">
                <a:solidFill>
                  <a:srgbClr val="5C5C6A"/>
                </a:solidFill>
                <a:latin typeface="Times New Roman" panose="02020603050405020304" pitchFamily="18" charset="0"/>
                <a:ea typeface="思源宋体 Heavy" panose="02020900000000000000" pitchFamily="18" charset="-122"/>
                <a:cs typeface="Times New Roman" panose="02020603050405020304" pitchFamily="18" charset="0"/>
                <a:sym typeface="+mn-lt"/>
              </a:endParaRPr>
            </a:p>
            <a:p>
              <a:pPr algn="just">
                <a:lnSpc>
                  <a:spcPct val="150000"/>
                </a:lnSpc>
              </a:pPr>
              <a:r>
                <a:rPr lang="en-US" sz="2000" dirty="0">
                  <a:solidFill>
                    <a:srgbClr val="5C5C6A"/>
                  </a:solidFill>
                  <a:latin typeface="Times New Roman" panose="02020603050405020304" pitchFamily="18" charset="0"/>
                  <a:ea typeface="思源宋体 Heavy" panose="02020900000000000000" pitchFamily="18" charset="-122"/>
                  <a:cs typeface="Times New Roman" panose="02020603050405020304" pitchFamily="18" charset="0"/>
                  <a:sym typeface="+mn-lt"/>
                </a:rPr>
                <a:t>(1)将图像转换成灰度</a:t>
              </a:r>
              <a:endParaRPr lang="en-US" sz="2000" dirty="0">
                <a:solidFill>
                  <a:srgbClr val="5C5C6A"/>
                </a:solidFill>
                <a:latin typeface="Times New Roman" panose="02020603050405020304" pitchFamily="18" charset="0"/>
                <a:ea typeface="思源宋体 Heavy" panose="02020900000000000000" pitchFamily="18" charset="-122"/>
                <a:cs typeface="Times New Roman" panose="02020603050405020304" pitchFamily="18" charset="0"/>
                <a:sym typeface="+mn-lt"/>
              </a:endParaRPr>
            </a:p>
            <a:p>
              <a:pPr algn="just">
                <a:lnSpc>
                  <a:spcPct val="150000"/>
                </a:lnSpc>
              </a:pPr>
              <a:r>
                <a:rPr lang="en-US" sz="2000" dirty="0">
                  <a:solidFill>
                    <a:srgbClr val="5C5C6A"/>
                  </a:solidFill>
                  <a:latin typeface="Times New Roman" panose="02020603050405020304" pitchFamily="18" charset="0"/>
                  <a:ea typeface="思源宋体 Heavy" panose="02020900000000000000" pitchFamily="18" charset="-122"/>
                  <a:cs typeface="Times New Roman" panose="02020603050405020304" pitchFamily="18" charset="0"/>
                  <a:sym typeface="+mn-lt"/>
                </a:rPr>
                <a:t>(2)进行两次不同大小的高斯模糊</a:t>
              </a:r>
              <a:endParaRPr lang="en-US" sz="2000" dirty="0">
                <a:solidFill>
                  <a:srgbClr val="5C5C6A"/>
                </a:solidFill>
                <a:latin typeface="Times New Roman" panose="02020603050405020304" pitchFamily="18" charset="0"/>
                <a:ea typeface="思源宋体 Heavy" panose="02020900000000000000" pitchFamily="18" charset="-122"/>
                <a:cs typeface="Times New Roman" panose="02020603050405020304" pitchFamily="18" charset="0"/>
                <a:sym typeface="+mn-lt"/>
              </a:endParaRPr>
            </a:p>
            <a:p>
              <a:pPr algn="just">
                <a:lnSpc>
                  <a:spcPct val="150000"/>
                </a:lnSpc>
              </a:pPr>
              <a:r>
                <a:rPr lang="en-US" sz="2000" dirty="0">
                  <a:solidFill>
                    <a:srgbClr val="5C5C6A"/>
                  </a:solidFill>
                  <a:latin typeface="Times New Roman" panose="02020603050405020304" pitchFamily="18" charset="0"/>
                  <a:ea typeface="思源宋体 Heavy" panose="02020900000000000000" pitchFamily="18" charset="-122"/>
                  <a:cs typeface="Times New Roman" panose="02020603050405020304" pitchFamily="18" charset="0"/>
                  <a:sym typeface="+mn-lt"/>
                </a:rPr>
                <a:t>(3)将两次模糊后的图像相减</a:t>
              </a:r>
              <a:endParaRPr lang="en-US" sz="2000" dirty="0">
                <a:solidFill>
                  <a:srgbClr val="5C5C6A"/>
                </a:solidFill>
                <a:latin typeface="Times New Roman" panose="02020603050405020304" pitchFamily="18" charset="0"/>
                <a:ea typeface="思源宋体 Heavy" panose="02020900000000000000" pitchFamily="18" charset="-122"/>
                <a:cs typeface="Times New Roman" panose="02020603050405020304" pitchFamily="18" charset="0"/>
                <a:sym typeface="+mn-lt"/>
              </a:endParaRPr>
            </a:p>
            <a:p>
              <a:pPr algn="just">
                <a:lnSpc>
                  <a:spcPct val="150000"/>
                </a:lnSpc>
              </a:pPr>
              <a:r>
                <a:rPr lang="en-US" sz="2000" dirty="0">
                  <a:solidFill>
                    <a:srgbClr val="5C5C6A"/>
                  </a:solidFill>
                  <a:latin typeface="Times New Roman" panose="02020603050405020304" pitchFamily="18" charset="0"/>
                  <a:ea typeface="思源宋体 Heavy" panose="02020900000000000000" pitchFamily="18" charset="-122"/>
                  <a:cs typeface="Times New Roman" panose="02020603050405020304" pitchFamily="18" charset="0"/>
                  <a:sym typeface="+mn-lt"/>
                </a:rPr>
                <a:t>(4)反转二值阈值化</a:t>
              </a:r>
              <a:endParaRPr lang="en-US" sz="2000" dirty="0">
                <a:solidFill>
                  <a:srgbClr val="5C5C6A"/>
                </a:solidFill>
                <a:latin typeface="Times New Roman" panose="02020603050405020304" pitchFamily="18" charset="0"/>
                <a:ea typeface="思源宋体 Heavy" panose="02020900000000000000" pitchFamily="18" charset="-122"/>
                <a:cs typeface="Times New Roman" panose="02020603050405020304" pitchFamily="18" charset="0"/>
                <a:sym typeface="+mn-lt"/>
              </a:endParaRPr>
            </a:p>
            <a:p>
              <a:pPr algn="just">
                <a:lnSpc>
                  <a:spcPct val="150000"/>
                </a:lnSpc>
              </a:pPr>
              <a:endParaRPr lang="en-US" sz="2000" dirty="0">
                <a:solidFill>
                  <a:srgbClr val="5C5C6A"/>
                </a:solidFill>
                <a:latin typeface="Times New Roman" panose="02020603050405020304" pitchFamily="18" charset="0"/>
                <a:ea typeface="思源宋体 Heavy" panose="02020900000000000000" pitchFamily="18" charset="-122"/>
                <a:cs typeface="Times New Roman" panose="02020603050405020304" pitchFamily="18" charset="0"/>
                <a:sym typeface="+mn-lt"/>
              </a:endParaRPr>
            </a:p>
          </p:txBody>
        </p:sp>
      </p:grpSp>
      <p:pic>
        <p:nvPicPr>
          <p:cNvPr id="30" name="图片 29"/>
          <p:cNvPicPr>
            <a:picLocks noChangeAspect="1"/>
          </p:cNvPicPr>
          <p:nvPr>
            <p:custDataLst>
              <p:tags r:id="rId1"/>
            </p:custDataLst>
          </p:nvPr>
        </p:nvPicPr>
        <p:blipFill>
          <a:blip r:embed="rId2"/>
          <a:stretch>
            <a:fillRect/>
          </a:stretch>
        </p:blipFill>
        <p:spPr>
          <a:xfrm>
            <a:off x="5137785" y="1929765"/>
            <a:ext cx="6367780" cy="4551045"/>
          </a:xfrm>
          <a:prstGeom prst="rect">
            <a:avLst/>
          </a:prstGeom>
        </p:spPr>
      </p:pic>
      <p:pic>
        <p:nvPicPr>
          <p:cNvPr id="31" name="图片 30" descr="20190904103311777[1]"/>
          <p:cNvPicPr>
            <a:picLocks noChangeAspect="1"/>
          </p:cNvPicPr>
          <p:nvPr>
            <p:custDataLst>
              <p:tags r:id="rId3"/>
            </p:custDataLst>
          </p:nvPr>
        </p:nvPicPr>
        <p:blipFill>
          <a:blip r:embed="rId4"/>
          <a:srcRect l="16197" t="5215" r="16224" b="74426"/>
          <a:stretch>
            <a:fillRect/>
          </a:stretch>
        </p:blipFill>
        <p:spPr>
          <a:xfrm>
            <a:off x="1056640" y="4432935"/>
            <a:ext cx="3136900" cy="2047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par>
                                <p:cTn id="12" presetID="10" presetClass="entr" presetSubtype="0" fill="hold" nodeType="with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rot="19755933">
            <a:off x="-1126376" y="2164490"/>
            <a:ext cx="5248569" cy="4390338"/>
            <a:chOff x="-792643" y="1351314"/>
            <a:chExt cx="4275339" cy="3576248"/>
          </a:xfrm>
        </p:grpSpPr>
        <p:grpSp>
          <p:nvGrpSpPr>
            <p:cNvPr id="12" name="组合 11"/>
            <p:cNvGrpSpPr/>
            <p:nvPr/>
          </p:nvGrpSpPr>
          <p:grpSpPr>
            <a:xfrm rot="3085778">
              <a:off x="933122" y="1458968"/>
              <a:ext cx="2657228" cy="2441920"/>
              <a:chOff x="2682435" y="1390960"/>
              <a:chExt cx="5360790" cy="4926420"/>
            </a:xfrm>
          </p:grpSpPr>
          <p:grpSp>
            <p:nvGrpSpPr>
              <p:cNvPr id="2" name="组合 1"/>
              <p:cNvGrpSpPr/>
              <p:nvPr/>
            </p:nvGrpSpPr>
            <p:grpSpPr>
              <a:xfrm rot="309009">
                <a:off x="2682435" y="1390960"/>
                <a:ext cx="5360790" cy="3715617"/>
                <a:chOff x="12257" y="4311304"/>
                <a:chExt cx="5666789" cy="3927709"/>
              </a:xfrm>
            </p:grpSpPr>
            <p:grpSp>
              <p:nvGrpSpPr>
                <p:cNvPr id="3" name="组合 2"/>
                <p:cNvGrpSpPr/>
                <p:nvPr/>
              </p:nvGrpSpPr>
              <p:grpSpPr>
                <a:xfrm>
                  <a:off x="563242" y="4311304"/>
                  <a:ext cx="5115804" cy="3551491"/>
                  <a:chOff x="2435680" y="1515442"/>
                  <a:chExt cx="2790502" cy="1937221"/>
                </a:xfrm>
              </p:grpSpPr>
              <p:grpSp>
                <p:nvGrpSpPr>
                  <p:cNvPr id="5" name="组合 4"/>
                  <p:cNvGrpSpPr/>
                  <p:nvPr/>
                </p:nvGrpSpPr>
                <p:grpSpPr>
                  <a:xfrm rot="7578518">
                    <a:off x="2931341" y="1571066"/>
                    <a:ext cx="1385936" cy="2377258"/>
                    <a:chOff x="1970467" y="-319858"/>
                    <a:chExt cx="1385936" cy="2377258"/>
                  </a:xfrm>
                </p:grpSpPr>
                <p:sp>
                  <p:nvSpPr>
                    <p:cNvPr id="9" name="等腰三角形 8"/>
                    <p:cNvSpPr/>
                    <p:nvPr/>
                  </p:nvSpPr>
                  <p:spPr>
                    <a:xfrm>
                      <a:off x="1974273" y="865909"/>
                      <a:ext cx="1382130" cy="1191491"/>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10800000">
                      <a:off x="1970467" y="-319858"/>
                      <a:ext cx="1382130" cy="119149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rot="7578518">
                    <a:off x="3343626" y="1015016"/>
                    <a:ext cx="1382130" cy="2382982"/>
                    <a:chOff x="1974273" y="865909"/>
                    <a:chExt cx="1382130" cy="2382982"/>
                  </a:xfrm>
                </p:grpSpPr>
                <p:sp>
                  <p:nvSpPr>
                    <p:cNvPr id="7" name="等腰三角形 6"/>
                    <p:cNvSpPr/>
                    <p:nvPr/>
                  </p:nvSpPr>
                  <p:spPr>
                    <a:xfrm>
                      <a:off x="1974273" y="865909"/>
                      <a:ext cx="1382130" cy="1191491"/>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10800000">
                      <a:off x="1974273" y="2057400"/>
                      <a:ext cx="1382130" cy="119149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 name="等腰三角形 3"/>
                <p:cNvSpPr/>
                <p:nvPr/>
              </p:nvSpPr>
              <p:spPr>
                <a:xfrm rot="18378518">
                  <a:off x="-162491" y="5879914"/>
                  <a:ext cx="2533847" cy="218435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等腰三角形 10"/>
              <p:cNvSpPr/>
              <p:nvPr/>
            </p:nvSpPr>
            <p:spPr>
              <a:xfrm rot="7887527">
                <a:off x="4020032" y="4085669"/>
                <a:ext cx="2397022" cy="2066399"/>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rot="3085778">
              <a:off x="-900297" y="2377988"/>
              <a:ext cx="2657228" cy="2441920"/>
              <a:chOff x="2682435" y="1390960"/>
              <a:chExt cx="5360790" cy="4926420"/>
            </a:xfrm>
          </p:grpSpPr>
          <p:grpSp>
            <p:nvGrpSpPr>
              <p:cNvPr id="14" name="组合 13"/>
              <p:cNvGrpSpPr/>
              <p:nvPr/>
            </p:nvGrpSpPr>
            <p:grpSpPr>
              <a:xfrm rot="309009">
                <a:off x="2682435" y="1390960"/>
                <a:ext cx="5360790" cy="3715617"/>
                <a:chOff x="12257" y="4311304"/>
                <a:chExt cx="5666789" cy="3927709"/>
              </a:xfrm>
            </p:grpSpPr>
            <p:grpSp>
              <p:nvGrpSpPr>
                <p:cNvPr id="16" name="组合 15"/>
                <p:cNvGrpSpPr/>
                <p:nvPr/>
              </p:nvGrpSpPr>
              <p:grpSpPr>
                <a:xfrm>
                  <a:off x="563242" y="4311304"/>
                  <a:ext cx="5115804" cy="3551491"/>
                  <a:chOff x="2435680" y="1515442"/>
                  <a:chExt cx="2790502" cy="1937221"/>
                </a:xfrm>
              </p:grpSpPr>
              <p:grpSp>
                <p:nvGrpSpPr>
                  <p:cNvPr id="18" name="组合 17"/>
                  <p:cNvGrpSpPr/>
                  <p:nvPr/>
                </p:nvGrpSpPr>
                <p:grpSpPr>
                  <a:xfrm rot="7578518">
                    <a:off x="2931341" y="1571066"/>
                    <a:ext cx="1385936" cy="2377258"/>
                    <a:chOff x="1970467" y="-319858"/>
                    <a:chExt cx="1385936" cy="2377258"/>
                  </a:xfrm>
                </p:grpSpPr>
                <p:sp>
                  <p:nvSpPr>
                    <p:cNvPr id="22" name="等腰三角形 21"/>
                    <p:cNvSpPr/>
                    <p:nvPr/>
                  </p:nvSpPr>
                  <p:spPr>
                    <a:xfrm>
                      <a:off x="1974273" y="865909"/>
                      <a:ext cx="1382130" cy="1191491"/>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nvSpPr>
                  <p:spPr>
                    <a:xfrm rot="10800000">
                      <a:off x="1970467" y="-319858"/>
                      <a:ext cx="1382130" cy="119149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rot="7578518">
                    <a:off x="3343626" y="1015016"/>
                    <a:ext cx="1382130" cy="2382982"/>
                    <a:chOff x="1974273" y="865909"/>
                    <a:chExt cx="1382130" cy="2382982"/>
                  </a:xfrm>
                </p:grpSpPr>
                <p:sp>
                  <p:nvSpPr>
                    <p:cNvPr id="20" name="等腰三角形 19"/>
                    <p:cNvSpPr/>
                    <p:nvPr/>
                  </p:nvSpPr>
                  <p:spPr>
                    <a:xfrm>
                      <a:off x="1974273" y="865909"/>
                      <a:ext cx="1382130" cy="1191491"/>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10800000">
                      <a:off x="1974273" y="2057400"/>
                      <a:ext cx="1382130" cy="119149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7" name="等腰三角形 16"/>
                <p:cNvSpPr/>
                <p:nvPr/>
              </p:nvSpPr>
              <p:spPr>
                <a:xfrm rot="18378518">
                  <a:off x="-162491" y="5879914"/>
                  <a:ext cx="2533847" cy="218435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等腰三角形 14"/>
              <p:cNvSpPr/>
              <p:nvPr/>
            </p:nvSpPr>
            <p:spPr>
              <a:xfrm rot="7887527">
                <a:off x="4020032" y="4085669"/>
                <a:ext cx="2397022" cy="2066399"/>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9" name="组合 28"/>
          <p:cNvGrpSpPr/>
          <p:nvPr/>
        </p:nvGrpSpPr>
        <p:grpSpPr>
          <a:xfrm>
            <a:off x="8866646" y="2613572"/>
            <a:ext cx="2586445" cy="891540"/>
            <a:chOff x="2151018" y="1427830"/>
            <a:chExt cx="2586445" cy="891540"/>
          </a:xfrm>
        </p:grpSpPr>
        <p:sp>
          <p:nvSpPr>
            <p:cNvPr id="30" name="矩形 29"/>
            <p:cNvSpPr/>
            <p:nvPr/>
          </p:nvSpPr>
          <p:spPr>
            <a:xfrm>
              <a:off x="2151018" y="1501777"/>
              <a:ext cx="148046" cy="788577"/>
            </a:xfrm>
            <a:prstGeom prst="rect">
              <a:avLst/>
            </a:prstGeom>
            <a:solidFill>
              <a:srgbClr val="2E3F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2299064" y="1427830"/>
              <a:ext cx="2438399" cy="891540"/>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Part 02</a:t>
              </a:r>
              <a:endParaRPr lang="en-US" altLang="zh-CN" sz="2400" b="1" dirty="0">
                <a:latin typeface="Times New Roman" panose="02020603050405020304" pitchFamily="18" charset="0"/>
                <a:cs typeface="Times New Roman" panose="02020603050405020304" pitchFamily="18" charset="0"/>
              </a:endParaRPr>
            </a:p>
            <a:p>
              <a:r>
                <a:rPr lang="zh-CN" altLang="en-US" sz="2800" dirty="0">
                  <a:latin typeface="思源宋体 Heavy" panose="02020900000000000000" pitchFamily="18" charset="-122"/>
                  <a:ea typeface="思源宋体 Heavy" panose="02020900000000000000" pitchFamily="18" charset="-122"/>
                </a:rPr>
                <a:t>基本原理</a:t>
              </a:r>
              <a:endParaRPr lang="zh-CN" altLang="en-US" sz="2800" dirty="0">
                <a:latin typeface="思源宋体 Heavy" panose="02020900000000000000" pitchFamily="18" charset="-122"/>
                <a:ea typeface="思源宋体 Heavy" panose="02020900000000000000" pitchFamily="18" charset="-122"/>
              </a:endParaRPr>
            </a:p>
          </p:txBody>
        </p:sp>
      </p:grpSp>
      <p:grpSp>
        <p:nvGrpSpPr>
          <p:cNvPr id="32" name="组合 31"/>
          <p:cNvGrpSpPr/>
          <p:nvPr/>
        </p:nvGrpSpPr>
        <p:grpSpPr>
          <a:xfrm>
            <a:off x="4825999" y="4570824"/>
            <a:ext cx="2586445" cy="891540"/>
            <a:chOff x="2151018" y="1427830"/>
            <a:chExt cx="2586445" cy="891540"/>
          </a:xfrm>
        </p:grpSpPr>
        <p:sp>
          <p:nvSpPr>
            <p:cNvPr id="33" name="矩形 32"/>
            <p:cNvSpPr/>
            <p:nvPr/>
          </p:nvSpPr>
          <p:spPr>
            <a:xfrm>
              <a:off x="2151018" y="1501777"/>
              <a:ext cx="148046" cy="788577"/>
            </a:xfrm>
            <a:prstGeom prst="rect">
              <a:avLst/>
            </a:prstGeom>
            <a:solidFill>
              <a:srgbClr val="2E3F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2299064" y="1427830"/>
              <a:ext cx="2438399" cy="891540"/>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Part 03</a:t>
              </a:r>
              <a:endParaRPr lang="en-US" altLang="zh-CN" sz="2400" b="1" dirty="0">
                <a:latin typeface="Times New Roman" panose="02020603050405020304" pitchFamily="18" charset="0"/>
                <a:cs typeface="Times New Roman" panose="02020603050405020304" pitchFamily="18" charset="0"/>
              </a:endParaRPr>
            </a:p>
            <a:p>
              <a:r>
                <a:rPr lang="zh-CN" altLang="en-US" sz="2800" dirty="0">
                  <a:latin typeface="思源宋体 Heavy" panose="02020900000000000000" pitchFamily="18" charset="-122"/>
                  <a:ea typeface="思源宋体 Heavy" panose="02020900000000000000" pitchFamily="18" charset="-122"/>
                </a:rPr>
                <a:t>人脸检测</a:t>
              </a:r>
              <a:endParaRPr lang="zh-CN" altLang="en-US" sz="2800" dirty="0">
                <a:latin typeface="思源宋体 Heavy" panose="02020900000000000000" pitchFamily="18" charset="-122"/>
                <a:ea typeface="思源宋体 Heavy" panose="02020900000000000000" pitchFamily="18" charset="-122"/>
              </a:endParaRPr>
            </a:p>
          </p:txBody>
        </p:sp>
      </p:grpSp>
      <p:grpSp>
        <p:nvGrpSpPr>
          <p:cNvPr id="35" name="组合 34"/>
          <p:cNvGrpSpPr/>
          <p:nvPr/>
        </p:nvGrpSpPr>
        <p:grpSpPr>
          <a:xfrm>
            <a:off x="8866646" y="4592783"/>
            <a:ext cx="2586445" cy="891540"/>
            <a:chOff x="2151018" y="1427830"/>
            <a:chExt cx="2586445" cy="891540"/>
          </a:xfrm>
        </p:grpSpPr>
        <p:sp>
          <p:nvSpPr>
            <p:cNvPr id="36" name="矩形 35"/>
            <p:cNvSpPr/>
            <p:nvPr/>
          </p:nvSpPr>
          <p:spPr>
            <a:xfrm>
              <a:off x="2151018" y="1501777"/>
              <a:ext cx="148046" cy="788577"/>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2299064" y="1427830"/>
              <a:ext cx="2438399" cy="891540"/>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Part 04</a:t>
              </a:r>
              <a:endParaRPr lang="en-US" altLang="zh-CN" sz="2400" b="1" dirty="0">
                <a:latin typeface="Times New Roman" panose="02020603050405020304" pitchFamily="18" charset="0"/>
                <a:cs typeface="Times New Roman" panose="02020603050405020304" pitchFamily="18" charset="0"/>
              </a:endParaRPr>
            </a:p>
            <a:p>
              <a:r>
                <a:rPr lang="zh-CN" altLang="en-US" sz="2800" dirty="0">
                  <a:latin typeface="思源宋体 Heavy" panose="02020900000000000000" pitchFamily="18" charset="-122"/>
                  <a:ea typeface="思源宋体 Heavy" panose="02020900000000000000" pitchFamily="18" charset="-122"/>
                </a:rPr>
                <a:t>常见问题</a:t>
              </a:r>
              <a:endParaRPr lang="zh-CN" altLang="en-US" sz="2800" dirty="0">
                <a:latin typeface="思源宋体 Heavy" panose="02020900000000000000" pitchFamily="18" charset="-122"/>
                <a:ea typeface="思源宋体 Heavy" panose="02020900000000000000" pitchFamily="18" charset="-122"/>
              </a:endParaRPr>
            </a:p>
          </p:txBody>
        </p:sp>
      </p:grpSp>
      <p:sp>
        <p:nvSpPr>
          <p:cNvPr id="38" name="文本框 37"/>
          <p:cNvSpPr txBox="1"/>
          <p:nvPr/>
        </p:nvSpPr>
        <p:spPr>
          <a:xfrm>
            <a:off x="6724072" y="1043710"/>
            <a:ext cx="1681018" cy="954107"/>
          </a:xfrm>
          <a:prstGeom prst="rect">
            <a:avLst/>
          </a:prstGeom>
          <a:noFill/>
        </p:spPr>
        <p:txBody>
          <a:bodyPr wrap="square" rtlCol="0">
            <a:spAutoFit/>
          </a:bodyPr>
          <a:lstStyle/>
          <a:p>
            <a:pPr algn="ctr"/>
            <a:r>
              <a:rPr lang="zh-CN" altLang="en-US" sz="4000" b="1" dirty="0">
                <a:solidFill>
                  <a:srgbClr val="F19490"/>
                </a:solidFill>
                <a:latin typeface="幼圆" panose="02010509060101010101" pitchFamily="49" charset="-122"/>
                <a:ea typeface="幼圆" panose="02010509060101010101" pitchFamily="49" charset="-122"/>
              </a:rPr>
              <a:t>目录</a:t>
            </a:r>
            <a:endParaRPr lang="en-US" altLang="zh-CN" sz="4000" b="1" dirty="0">
              <a:solidFill>
                <a:srgbClr val="F19490"/>
              </a:solidFill>
              <a:latin typeface="幼圆" panose="02010509060101010101" pitchFamily="49" charset="-122"/>
              <a:ea typeface="幼圆" panose="02010509060101010101" pitchFamily="49" charset="-122"/>
            </a:endParaRPr>
          </a:p>
          <a:p>
            <a:pPr algn="ctr"/>
            <a:r>
              <a:rPr lang="en-US" altLang="zh-CN" sz="1600" b="1" dirty="0">
                <a:latin typeface="Arial" panose="020B0604020202020204" pitchFamily="34" charset="0"/>
                <a:ea typeface="幼圆" panose="02010509060101010101" pitchFamily="49" charset="-122"/>
                <a:cs typeface="Arial" panose="020B0604020202020204" pitchFamily="34" charset="0"/>
              </a:rPr>
              <a:t>CONTENT</a:t>
            </a:r>
            <a:endParaRPr lang="zh-CN" altLang="en-US" sz="1600" b="1" dirty="0">
              <a:latin typeface="Arial" panose="020B0604020202020204" pitchFamily="34" charset="0"/>
              <a:ea typeface="幼圆" panose="02010509060101010101" pitchFamily="49" charset="-122"/>
              <a:cs typeface="Arial" panose="020B0604020202020204" pitchFamily="34" charset="0"/>
            </a:endParaRPr>
          </a:p>
        </p:txBody>
      </p:sp>
      <p:grpSp>
        <p:nvGrpSpPr>
          <p:cNvPr id="25" name="组合 24"/>
          <p:cNvGrpSpPr/>
          <p:nvPr/>
        </p:nvGrpSpPr>
        <p:grpSpPr>
          <a:xfrm>
            <a:off x="4814121" y="2591613"/>
            <a:ext cx="2598323" cy="891540"/>
            <a:chOff x="4814121" y="2591613"/>
            <a:chExt cx="2598323" cy="891540"/>
          </a:xfrm>
        </p:grpSpPr>
        <p:sp>
          <p:nvSpPr>
            <p:cNvPr id="28" name="文本框 27"/>
            <p:cNvSpPr txBox="1"/>
            <p:nvPr/>
          </p:nvSpPr>
          <p:spPr>
            <a:xfrm>
              <a:off x="4974045" y="2591613"/>
              <a:ext cx="2438399" cy="891540"/>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Part 01</a:t>
              </a:r>
              <a:endParaRPr lang="en-US" altLang="zh-CN" sz="2400" b="1" dirty="0">
                <a:latin typeface="Times New Roman" panose="02020603050405020304" pitchFamily="18" charset="0"/>
                <a:cs typeface="Times New Roman" panose="02020603050405020304" pitchFamily="18" charset="0"/>
              </a:endParaRPr>
            </a:p>
            <a:p>
              <a:r>
                <a:rPr lang="en-US" altLang="zh-CN" sz="2800" dirty="0">
                  <a:latin typeface="思源宋体 Heavy" panose="02020900000000000000" pitchFamily="18" charset="-122"/>
                  <a:ea typeface="思源宋体 Heavy" panose="02020900000000000000" pitchFamily="18" charset="-122"/>
                </a:rPr>
                <a:t>Opencv</a:t>
              </a:r>
              <a:r>
                <a:rPr lang="zh-CN" altLang="en-US" sz="2800" dirty="0">
                  <a:latin typeface="思源宋体 Heavy" panose="02020900000000000000" pitchFamily="18" charset="-122"/>
                  <a:ea typeface="思源宋体 Heavy" panose="02020900000000000000" pitchFamily="18" charset="-122"/>
                </a:rPr>
                <a:t>简介</a:t>
              </a:r>
              <a:endParaRPr lang="zh-CN" altLang="en-US" sz="2800" dirty="0">
                <a:latin typeface="思源宋体 Heavy" panose="02020900000000000000" pitchFamily="18" charset="-122"/>
                <a:ea typeface="思源宋体 Heavy" panose="02020900000000000000" pitchFamily="18" charset="-122"/>
              </a:endParaRPr>
            </a:p>
          </p:txBody>
        </p:sp>
        <p:sp>
          <p:nvSpPr>
            <p:cNvPr id="40" name="矩形 39"/>
            <p:cNvSpPr/>
            <p:nvPr/>
          </p:nvSpPr>
          <p:spPr>
            <a:xfrm>
              <a:off x="4814121" y="2643600"/>
              <a:ext cx="148046" cy="788577"/>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2" presetClass="entr" presetSubtype="4" fill="hold" grpId="0" nodeType="after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500" fill="hold"/>
                                        <p:tgtEl>
                                          <p:spTgt spid="38"/>
                                        </p:tgtEl>
                                        <p:attrNameLst>
                                          <p:attrName>ppt_x</p:attrName>
                                        </p:attrNameLst>
                                      </p:cBhvr>
                                      <p:tavLst>
                                        <p:tav tm="0">
                                          <p:val>
                                            <p:strVal val="#ppt_x"/>
                                          </p:val>
                                        </p:tav>
                                        <p:tav tm="100000">
                                          <p:val>
                                            <p:strVal val="#ppt_x"/>
                                          </p:val>
                                        </p:tav>
                                      </p:tavLst>
                                    </p:anim>
                                    <p:anim calcmode="lin" valueType="num">
                                      <p:cBhvr additive="base">
                                        <p:cTn id="14" dur="500" fill="hold"/>
                                        <p:tgtEl>
                                          <p:spTgt spid="38"/>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2" presetClass="entr" presetSubtype="4" fill="hold" nodeType="after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500" fill="hold"/>
                                        <p:tgtEl>
                                          <p:spTgt spid="25"/>
                                        </p:tgtEl>
                                        <p:attrNameLst>
                                          <p:attrName>ppt_x</p:attrName>
                                        </p:attrNameLst>
                                      </p:cBhvr>
                                      <p:tavLst>
                                        <p:tav tm="0">
                                          <p:val>
                                            <p:strVal val="#ppt_x"/>
                                          </p:val>
                                        </p:tav>
                                        <p:tav tm="100000">
                                          <p:val>
                                            <p:strVal val="#ppt_x"/>
                                          </p:val>
                                        </p:tav>
                                      </p:tavLst>
                                    </p:anim>
                                    <p:anim calcmode="lin" valueType="num">
                                      <p:cBhvr additive="base">
                                        <p:cTn id="19" dur="500" fill="hold"/>
                                        <p:tgtEl>
                                          <p:spTgt spid="25"/>
                                        </p:tgtEl>
                                        <p:attrNameLst>
                                          <p:attrName>ppt_y</p:attrName>
                                        </p:attrNameLst>
                                      </p:cBhvr>
                                      <p:tavLst>
                                        <p:tav tm="0">
                                          <p:val>
                                            <p:strVal val="1+#ppt_h/2"/>
                                          </p:val>
                                        </p:tav>
                                        <p:tav tm="100000">
                                          <p:val>
                                            <p:strVal val="#ppt_y"/>
                                          </p:val>
                                        </p:tav>
                                      </p:tavLst>
                                    </p:anim>
                                  </p:childTnLst>
                                </p:cTn>
                              </p:par>
                            </p:childTnLst>
                          </p:cTn>
                        </p:par>
                        <p:par>
                          <p:cTn id="20" fill="hold">
                            <p:stCondLst>
                              <p:cond delay="1500"/>
                            </p:stCondLst>
                            <p:childTnLst>
                              <p:par>
                                <p:cTn id="21" presetID="2" presetClass="entr" presetSubtype="4"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500" fill="hold"/>
                                        <p:tgtEl>
                                          <p:spTgt spid="29"/>
                                        </p:tgtEl>
                                        <p:attrNameLst>
                                          <p:attrName>ppt_x</p:attrName>
                                        </p:attrNameLst>
                                      </p:cBhvr>
                                      <p:tavLst>
                                        <p:tav tm="0">
                                          <p:val>
                                            <p:strVal val="#ppt_x"/>
                                          </p:val>
                                        </p:tav>
                                        <p:tav tm="100000">
                                          <p:val>
                                            <p:strVal val="#ppt_x"/>
                                          </p:val>
                                        </p:tav>
                                      </p:tavLst>
                                    </p:anim>
                                    <p:anim calcmode="lin" valueType="num">
                                      <p:cBhvr additive="base">
                                        <p:cTn id="24" dur="500" fill="hold"/>
                                        <p:tgtEl>
                                          <p:spTgt spid="29"/>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fill="hold" nodeType="afterEffect">
                                  <p:stCondLst>
                                    <p:cond delay="0"/>
                                  </p:stCondLst>
                                  <p:childTnLst>
                                    <p:set>
                                      <p:cBhvr>
                                        <p:cTn id="27" dur="1" fill="hold">
                                          <p:stCondLst>
                                            <p:cond delay="0"/>
                                          </p:stCondLst>
                                        </p:cTn>
                                        <p:tgtEl>
                                          <p:spTgt spid="32"/>
                                        </p:tgtEl>
                                        <p:attrNameLst>
                                          <p:attrName>style.visibility</p:attrName>
                                        </p:attrNameLst>
                                      </p:cBhvr>
                                      <p:to>
                                        <p:strVal val="visible"/>
                                      </p:to>
                                    </p:set>
                                    <p:anim calcmode="lin" valueType="num">
                                      <p:cBhvr additive="base">
                                        <p:cTn id="28" dur="500" fill="hold"/>
                                        <p:tgtEl>
                                          <p:spTgt spid="32"/>
                                        </p:tgtEl>
                                        <p:attrNameLst>
                                          <p:attrName>ppt_x</p:attrName>
                                        </p:attrNameLst>
                                      </p:cBhvr>
                                      <p:tavLst>
                                        <p:tav tm="0">
                                          <p:val>
                                            <p:strVal val="#ppt_x"/>
                                          </p:val>
                                        </p:tav>
                                        <p:tav tm="100000">
                                          <p:val>
                                            <p:strVal val="#ppt_x"/>
                                          </p:val>
                                        </p:tav>
                                      </p:tavLst>
                                    </p:anim>
                                    <p:anim calcmode="lin" valueType="num">
                                      <p:cBhvr additive="base">
                                        <p:cTn id="29" dur="500" fill="hold"/>
                                        <p:tgtEl>
                                          <p:spTgt spid="32"/>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fill="hold" nodeType="afterEffect">
                                  <p:stCondLst>
                                    <p:cond delay="0"/>
                                  </p:stCondLst>
                                  <p:childTnLst>
                                    <p:set>
                                      <p:cBhvr>
                                        <p:cTn id="32" dur="1" fill="hold">
                                          <p:stCondLst>
                                            <p:cond delay="0"/>
                                          </p:stCondLst>
                                        </p:cTn>
                                        <p:tgtEl>
                                          <p:spTgt spid="35"/>
                                        </p:tgtEl>
                                        <p:attrNameLst>
                                          <p:attrName>style.visibility</p:attrName>
                                        </p:attrNameLst>
                                      </p:cBhvr>
                                      <p:to>
                                        <p:strVal val="visible"/>
                                      </p:to>
                                    </p:set>
                                    <p:anim calcmode="lin" valueType="num">
                                      <p:cBhvr additive="base">
                                        <p:cTn id="33" dur="500" fill="hold"/>
                                        <p:tgtEl>
                                          <p:spTgt spid="35"/>
                                        </p:tgtEl>
                                        <p:attrNameLst>
                                          <p:attrName>ppt_x</p:attrName>
                                        </p:attrNameLst>
                                      </p:cBhvr>
                                      <p:tavLst>
                                        <p:tav tm="0">
                                          <p:val>
                                            <p:strVal val="#ppt_x"/>
                                          </p:val>
                                        </p:tav>
                                        <p:tav tm="100000">
                                          <p:val>
                                            <p:strVal val="#ppt_x"/>
                                          </p:val>
                                        </p:tav>
                                      </p:tavLst>
                                    </p:anim>
                                    <p:anim calcmode="lin" valueType="num">
                                      <p:cBhvr additive="base">
                                        <p:cTn id="3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zh-CN" altLang="en-US" sz="2000" b="1" dirty="0">
                  <a:solidFill>
                    <a:srgbClr val="5C5C6A"/>
                  </a:solidFill>
                  <a:latin typeface="Arial" panose="020B0604020202020204" pitchFamily="34" charset="0"/>
                  <a:cs typeface="Arial" panose="020B0604020202020204" pitchFamily="34" charset="0"/>
                </a:rPr>
                <a:t>基本原理</a:t>
              </a:r>
              <a:endParaRPr lang="zh-CN" altLang="en-US" sz="2000" b="1" dirty="0">
                <a:solidFill>
                  <a:srgbClr val="5C5C6A"/>
                </a:solidFill>
                <a:latin typeface="Arial" panose="020B0604020202020204" pitchFamily="34" charset="0"/>
                <a:cs typeface="Arial" panose="020B0604020202020204" pitchFamily="34" charset="0"/>
              </a:endParaRPr>
            </a:p>
          </p:txBody>
        </p:sp>
      </p:grpSp>
      <p:grpSp>
        <p:nvGrpSpPr>
          <p:cNvPr id="5" name="组合 4"/>
          <p:cNvGrpSpPr/>
          <p:nvPr/>
        </p:nvGrpSpPr>
        <p:grpSpPr>
          <a:xfrm>
            <a:off x="908685" y="1320800"/>
            <a:ext cx="5671820" cy="4468495"/>
            <a:chOff x="1431" y="2080"/>
            <a:chExt cx="8932" cy="7037"/>
          </a:xfrm>
        </p:grpSpPr>
        <p:sp>
          <p:nvSpPr>
            <p:cNvPr id="18" name="文本框 17"/>
            <p:cNvSpPr txBox="1"/>
            <p:nvPr/>
          </p:nvSpPr>
          <p:spPr>
            <a:xfrm>
              <a:off x="1817" y="2080"/>
              <a:ext cx="8161" cy="725"/>
            </a:xfrm>
            <a:prstGeom prst="rect">
              <a:avLst/>
            </a:prstGeom>
            <a:solidFill>
              <a:srgbClr val="F19490"/>
            </a:solidFill>
          </p:spPr>
          <p:txBody>
            <a:bodyPr wrap="square" rtlCol="0">
              <a:spAutoFit/>
            </a:bodyPr>
            <a:lstStyle/>
            <a:p>
              <a:pPr algn="dist"/>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基于 Android OpenCV 的图片处理</a:t>
              </a:r>
              <a:endPar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TextBox 38"/>
            <p:cNvSpPr txBox="1"/>
            <p:nvPr/>
          </p:nvSpPr>
          <p:spPr>
            <a:xfrm>
              <a:off x="1431" y="3301"/>
              <a:ext cx="8933" cy="5816"/>
            </a:xfrm>
            <a:prstGeom prst="rect">
              <a:avLst/>
            </a:prstGeom>
            <a:noFill/>
          </p:spPr>
          <p:txBody>
            <a:bodyPr wrap="square" lIns="0" tIns="0" rIns="0" bIns="0" rtlCol="0">
              <a:spAutoFit/>
            </a:bodyPr>
            <a:lstStyle/>
            <a:p>
              <a:pPr algn="l"/>
              <a:r>
                <a:rPr lang="en-US" sz="2400" dirty="0">
                  <a:solidFill>
                    <a:srgbClr val="2E3F55"/>
                  </a:solidFill>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        在进行图像处理的一些高级操作时候，我们需要对图片进行预处理，以过滤一些不必要对信息，缩短计算时间，以下是图片处理操作 </a:t>
              </a:r>
              <a:r>
                <a:rPr lang="zh-CN" altLang="en-US" sz="2400" dirty="0">
                  <a:solidFill>
                    <a:srgbClr val="2E3F55"/>
                  </a:solidFill>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a:t>
              </a:r>
              <a:endParaRPr lang="zh-CN" altLang="en-US" sz="2400" dirty="0">
                <a:solidFill>
                  <a:srgbClr val="2E3F55"/>
                </a:solidFill>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endParaRPr>
            </a:p>
            <a:p>
              <a:pPr algn="l"/>
              <a:r>
                <a:rPr lang="en-US" sz="2400" dirty="0">
                  <a:solidFill>
                    <a:srgbClr val="2E3F55"/>
                  </a:solidFill>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        灰度 - 模糊 - 降噪 - 锐化 - 腐蚀和膨胀 - 阈值化、自适应阈值 - 直方图均衡</a:t>
              </a:r>
              <a:r>
                <a:rPr lang="zh-CN" altLang="en-US" sz="2400" dirty="0">
                  <a:solidFill>
                    <a:srgbClr val="2E3F55"/>
                  </a:solidFill>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a:t>
              </a:r>
              <a:endParaRPr lang="zh-CN" altLang="en-US" sz="2400" dirty="0">
                <a:solidFill>
                  <a:srgbClr val="2E3F55"/>
                </a:solidFill>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endParaRPr>
            </a:p>
            <a:p>
              <a:pPr algn="l"/>
              <a:endParaRPr lang="zh-CN" altLang="en-US" sz="2400" dirty="0">
                <a:solidFill>
                  <a:srgbClr val="2E3F55"/>
                </a:solidFill>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endParaRPr>
            </a:p>
            <a:p>
              <a:pPr algn="l"/>
              <a:r>
                <a:rPr lang="zh-CN" altLang="en-US" sz="2400" dirty="0">
                  <a:solidFill>
                    <a:srgbClr val="2E3F55"/>
                  </a:solidFill>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此处介绍：</a:t>
              </a:r>
              <a:endParaRPr lang="zh-CN" altLang="en-US" sz="2400" dirty="0">
                <a:solidFill>
                  <a:srgbClr val="2E3F55"/>
                </a:solidFill>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endParaRPr>
            </a:p>
            <a:p>
              <a:pPr algn="l"/>
              <a:r>
                <a:rPr lang="en-US" altLang="zh-CN" sz="2400" b="1" dirty="0">
                  <a:solidFill>
                    <a:srgbClr val="2E3F55"/>
                  </a:solidFill>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	1.</a:t>
              </a:r>
              <a:r>
                <a:rPr lang="en-US" altLang="zh-CN" sz="2400" dirty="0">
                  <a:solidFill>
                    <a:srgbClr val="2E3F55"/>
                  </a:solidFill>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 </a:t>
              </a:r>
              <a:r>
                <a:rPr lang="en-US" altLang="zh-CN" sz="2400" b="1" dirty="0">
                  <a:solidFill>
                    <a:srgbClr val="2E3F55"/>
                  </a:solidFill>
                  <a:latin typeface="Times New Roman" panose="02020603050405020304" pitchFamily="18" charset="0"/>
                  <a:ea typeface="黑体" panose="02010609060101010101" pitchFamily="49" charset="-122"/>
                  <a:cs typeface="Times New Roman" panose="02020603050405020304" pitchFamily="18" charset="0"/>
                  <a:sym typeface="+mn-ea"/>
                </a:rPr>
                <a:t>OpenCV 中图像</a:t>
              </a:r>
              <a:r>
                <a:rPr lang="zh-CN" altLang="en-US" sz="2400" b="1" dirty="0">
                  <a:solidFill>
                    <a:srgbClr val="2E3F55"/>
                  </a:solidFill>
                  <a:latin typeface="Times New Roman" panose="02020603050405020304" pitchFamily="18" charset="0"/>
                  <a:ea typeface="黑体" panose="02010609060101010101" pitchFamily="49" charset="-122"/>
                  <a:cs typeface="Times New Roman" panose="02020603050405020304" pitchFamily="18" charset="0"/>
                  <a:sym typeface="+mn-ea"/>
                </a:rPr>
                <a:t>的</a:t>
              </a:r>
              <a:r>
                <a:rPr lang="en-US" altLang="zh-CN" sz="2400" b="1" dirty="0">
                  <a:solidFill>
                    <a:srgbClr val="2E3F55"/>
                  </a:solidFill>
                  <a:latin typeface="Times New Roman" panose="02020603050405020304" pitchFamily="18" charset="0"/>
                  <a:ea typeface="黑体" panose="02010609060101010101" pitchFamily="49" charset="-122"/>
                  <a:cs typeface="Times New Roman" panose="02020603050405020304" pitchFamily="18" charset="0"/>
                  <a:sym typeface="+mn-ea"/>
                </a:rPr>
                <a:t>存储</a:t>
              </a:r>
              <a:endParaRPr lang="en-US" altLang="zh-CN" sz="2400" b="1" dirty="0">
                <a:solidFill>
                  <a:srgbClr val="2E3F55"/>
                </a:solidFill>
                <a:latin typeface="Times New Roman" panose="02020603050405020304" pitchFamily="18" charset="0"/>
                <a:ea typeface="黑体" panose="02010609060101010101" pitchFamily="49" charset="-122"/>
                <a:cs typeface="Times New Roman" panose="02020603050405020304" pitchFamily="18" charset="0"/>
              </a:endParaRPr>
            </a:p>
            <a:p>
              <a:pPr algn="l"/>
              <a:r>
                <a:rPr lang="en-US" altLang="zh-CN" sz="2400" b="1" dirty="0">
                  <a:solidFill>
                    <a:srgbClr val="2E3F55"/>
                  </a:solidFill>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	2. </a:t>
              </a:r>
              <a:r>
                <a:rPr lang="en-US" altLang="zh-CN" sz="2400" b="1" dirty="0">
                  <a:solidFill>
                    <a:srgbClr val="2E3F55"/>
                  </a:solidFill>
                  <a:latin typeface="Times New Roman" panose="02020603050405020304" pitchFamily="18" charset="0"/>
                  <a:ea typeface="黑体" panose="02010609060101010101" pitchFamily="49" charset="-122"/>
                  <a:cs typeface="Times New Roman" panose="02020603050405020304" pitchFamily="18" charset="0"/>
                  <a:sym typeface="+mn-ea"/>
                </a:rPr>
                <a:t>利用 OpenCV 处理图片</a:t>
              </a:r>
              <a:endParaRPr lang="en-US" altLang="zh-CN" sz="2400" dirty="0">
                <a:solidFill>
                  <a:srgbClr val="2E3F55"/>
                </a:solidFill>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endParaRPr>
            </a:p>
          </p:txBody>
        </p:sp>
      </p:grpSp>
      <p:grpSp>
        <p:nvGrpSpPr>
          <p:cNvPr id="21" name="组合 20"/>
          <p:cNvGrpSpPr/>
          <p:nvPr/>
        </p:nvGrpSpPr>
        <p:grpSpPr>
          <a:xfrm rot="16209276">
            <a:off x="7444967" y="1822746"/>
            <a:ext cx="5248569" cy="4390338"/>
            <a:chOff x="-792643" y="1351314"/>
            <a:chExt cx="4275339" cy="3576248"/>
          </a:xfrm>
        </p:grpSpPr>
        <p:grpSp>
          <p:nvGrpSpPr>
            <p:cNvPr id="23" name="组合 22"/>
            <p:cNvGrpSpPr/>
            <p:nvPr/>
          </p:nvGrpSpPr>
          <p:grpSpPr>
            <a:xfrm rot="3085778">
              <a:off x="933122" y="1458968"/>
              <a:ext cx="2657228" cy="2441920"/>
              <a:chOff x="2682435" y="1390960"/>
              <a:chExt cx="5360790" cy="4926420"/>
            </a:xfrm>
          </p:grpSpPr>
          <p:grpSp>
            <p:nvGrpSpPr>
              <p:cNvPr id="35" name="组合 34"/>
              <p:cNvGrpSpPr/>
              <p:nvPr/>
            </p:nvGrpSpPr>
            <p:grpSpPr>
              <a:xfrm rot="309009">
                <a:off x="2682435" y="1390960"/>
                <a:ext cx="5360790" cy="3715617"/>
                <a:chOff x="12257" y="4311304"/>
                <a:chExt cx="5666789" cy="3927709"/>
              </a:xfrm>
            </p:grpSpPr>
            <p:grpSp>
              <p:nvGrpSpPr>
                <p:cNvPr id="37" name="组合 36"/>
                <p:cNvGrpSpPr/>
                <p:nvPr/>
              </p:nvGrpSpPr>
              <p:grpSpPr>
                <a:xfrm>
                  <a:off x="563242" y="4311304"/>
                  <a:ext cx="5115804" cy="3551491"/>
                  <a:chOff x="2435680" y="1515442"/>
                  <a:chExt cx="2790502" cy="1937221"/>
                </a:xfrm>
              </p:grpSpPr>
              <p:grpSp>
                <p:nvGrpSpPr>
                  <p:cNvPr id="39" name="组合 38"/>
                  <p:cNvGrpSpPr/>
                  <p:nvPr/>
                </p:nvGrpSpPr>
                <p:grpSpPr>
                  <a:xfrm rot="7578518">
                    <a:off x="2931341" y="1571066"/>
                    <a:ext cx="1385936" cy="2377258"/>
                    <a:chOff x="1970467" y="-319858"/>
                    <a:chExt cx="1385936" cy="2377258"/>
                  </a:xfrm>
                </p:grpSpPr>
                <p:sp>
                  <p:nvSpPr>
                    <p:cNvPr id="43" name="等腰三角形 42"/>
                    <p:cNvSpPr/>
                    <p:nvPr/>
                  </p:nvSpPr>
                  <p:spPr>
                    <a:xfrm>
                      <a:off x="1974273" y="865909"/>
                      <a:ext cx="1382130" cy="1191491"/>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等腰三角形 43"/>
                    <p:cNvSpPr/>
                    <p:nvPr/>
                  </p:nvSpPr>
                  <p:spPr>
                    <a:xfrm rot="10800000">
                      <a:off x="1970467" y="-319858"/>
                      <a:ext cx="1382130" cy="119149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rot="7578518">
                    <a:off x="3343626" y="1015016"/>
                    <a:ext cx="1382130" cy="2382982"/>
                    <a:chOff x="1974273" y="865909"/>
                    <a:chExt cx="1382130" cy="2382982"/>
                  </a:xfrm>
                </p:grpSpPr>
                <p:sp>
                  <p:nvSpPr>
                    <p:cNvPr id="41" name="等腰三角形 40"/>
                    <p:cNvSpPr/>
                    <p:nvPr/>
                  </p:nvSpPr>
                  <p:spPr>
                    <a:xfrm>
                      <a:off x="1974273" y="865909"/>
                      <a:ext cx="1382130" cy="1191491"/>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等腰三角形 41"/>
                    <p:cNvSpPr/>
                    <p:nvPr/>
                  </p:nvSpPr>
                  <p:spPr>
                    <a:xfrm rot="10800000">
                      <a:off x="1974273" y="2057400"/>
                      <a:ext cx="1382130" cy="119149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8" name="等腰三角形 37"/>
                <p:cNvSpPr/>
                <p:nvPr/>
              </p:nvSpPr>
              <p:spPr>
                <a:xfrm rot="18378518">
                  <a:off x="-162491" y="5879914"/>
                  <a:ext cx="2533847" cy="218435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等腰三角形 35"/>
              <p:cNvSpPr/>
              <p:nvPr/>
            </p:nvSpPr>
            <p:spPr>
              <a:xfrm rot="7887527">
                <a:off x="4020032" y="4085669"/>
                <a:ext cx="2397022" cy="2066399"/>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rot="3085778">
              <a:off x="-900297" y="2377988"/>
              <a:ext cx="2657228" cy="2441920"/>
              <a:chOff x="2682435" y="1390960"/>
              <a:chExt cx="5360790" cy="4926420"/>
            </a:xfrm>
          </p:grpSpPr>
          <p:grpSp>
            <p:nvGrpSpPr>
              <p:cNvPr id="25" name="组合 24"/>
              <p:cNvGrpSpPr/>
              <p:nvPr/>
            </p:nvGrpSpPr>
            <p:grpSpPr>
              <a:xfrm rot="309009">
                <a:off x="2682435" y="1390960"/>
                <a:ext cx="5360790" cy="3715617"/>
                <a:chOff x="12257" y="4311304"/>
                <a:chExt cx="5666789" cy="3927709"/>
              </a:xfrm>
            </p:grpSpPr>
            <p:grpSp>
              <p:nvGrpSpPr>
                <p:cNvPr id="27" name="组合 26"/>
                <p:cNvGrpSpPr/>
                <p:nvPr/>
              </p:nvGrpSpPr>
              <p:grpSpPr>
                <a:xfrm>
                  <a:off x="563242" y="4311304"/>
                  <a:ext cx="5115804" cy="3551491"/>
                  <a:chOff x="2435680" y="1515442"/>
                  <a:chExt cx="2790502" cy="1937221"/>
                </a:xfrm>
              </p:grpSpPr>
              <p:grpSp>
                <p:nvGrpSpPr>
                  <p:cNvPr id="29" name="组合 28"/>
                  <p:cNvGrpSpPr/>
                  <p:nvPr/>
                </p:nvGrpSpPr>
                <p:grpSpPr>
                  <a:xfrm rot="7578518">
                    <a:off x="2931341" y="1571066"/>
                    <a:ext cx="1385936" cy="2377258"/>
                    <a:chOff x="1970467" y="-319858"/>
                    <a:chExt cx="1385936" cy="2377258"/>
                  </a:xfrm>
                </p:grpSpPr>
                <p:sp>
                  <p:nvSpPr>
                    <p:cNvPr id="33" name="等腰三角形 32"/>
                    <p:cNvSpPr/>
                    <p:nvPr/>
                  </p:nvSpPr>
                  <p:spPr>
                    <a:xfrm>
                      <a:off x="1974273" y="865909"/>
                      <a:ext cx="1382130" cy="1191491"/>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rot="10800000">
                      <a:off x="1970467" y="-319858"/>
                      <a:ext cx="1382130" cy="119149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rot="7578518">
                    <a:off x="3343626" y="1015016"/>
                    <a:ext cx="1382130" cy="2382982"/>
                    <a:chOff x="1974273" y="865909"/>
                    <a:chExt cx="1382130" cy="2382982"/>
                  </a:xfrm>
                </p:grpSpPr>
                <p:sp>
                  <p:nvSpPr>
                    <p:cNvPr id="31" name="等腰三角形 30"/>
                    <p:cNvSpPr/>
                    <p:nvPr/>
                  </p:nvSpPr>
                  <p:spPr>
                    <a:xfrm>
                      <a:off x="1974273" y="865909"/>
                      <a:ext cx="1382130" cy="1191491"/>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nvSpPr>
                  <p:spPr>
                    <a:xfrm rot="10800000">
                      <a:off x="1974273" y="2057400"/>
                      <a:ext cx="1382130" cy="119149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8" name="等腰三角形 27"/>
                <p:cNvSpPr/>
                <p:nvPr/>
              </p:nvSpPr>
              <p:spPr>
                <a:xfrm rot="18378518">
                  <a:off x="-162491" y="5879914"/>
                  <a:ext cx="2533847" cy="218435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等腰三角形 25"/>
              <p:cNvSpPr/>
              <p:nvPr/>
            </p:nvSpPr>
            <p:spPr>
              <a:xfrm rot="7887527">
                <a:off x="4020032" y="4085669"/>
                <a:ext cx="2397022" cy="2066399"/>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zh-CN" altLang="en-US" sz="2000" b="1" dirty="0">
                  <a:solidFill>
                    <a:srgbClr val="5C5C6A"/>
                  </a:solidFill>
                  <a:latin typeface="Arial" panose="020B0604020202020204" pitchFamily="34" charset="0"/>
                  <a:cs typeface="Arial" panose="020B0604020202020204" pitchFamily="34" charset="0"/>
                </a:rPr>
                <a:t>基本原理</a:t>
              </a:r>
              <a:endParaRPr lang="zh-CN" altLang="en-US" sz="2000" b="1" dirty="0">
                <a:solidFill>
                  <a:srgbClr val="5C5C6A"/>
                </a:solidFill>
                <a:latin typeface="Arial" panose="020B0604020202020204" pitchFamily="34" charset="0"/>
                <a:cs typeface="Arial" panose="020B0604020202020204" pitchFamily="34" charset="0"/>
              </a:endParaRPr>
            </a:p>
          </p:txBody>
        </p:sp>
      </p:grpSp>
      <p:grpSp>
        <p:nvGrpSpPr>
          <p:cNvPr id="48" name="组合 47"/>
          <p:cNvGrpSpPr/>
          <p:nvPr/>
        </p:nvGrpSpPr>
        <p:grpSpPr>
          <a:xfrm>
            <a:off x="1790065" y="886460"/>
            <a:ext cx="8645525" cy="3026983"/>
            <a:chOff x="-65923" y="2306208"/>
            <a:chExt cx="6453653" cy="1896510"/>
          </a:xfrm>
          <a:effectLst/>
        </p:grpSpPr>
        <p:sp>
          <p:nvSpPr>
            <p:cNvPr id="49" name="文本框 48"/>
            <p:cNvSpPr txBox="1"/>
            <p:nvPr/>
          </p:nvSpPr>
          <p:spPr>
            <a:xfrm>
              <a:off x="-65923" y="2306208"/>
              <a:ext cx="2804496" cy="334592"/>
            </a:xfrm>
            <a:prstGeom prst="rect">
              <a:avLst/>
            </a:prstGeom>
            <a:solidFill>
              <a:srgbClr val="FFB1B1"/>
            </a:solidFill>
          </p:spPr>
          <p:txBody>
            <a:bodyPr wrap="square" rtlCol="0">
              <a:spAutoFit/>
            </a:bodyPr>
            <a:lstStyle/>
            <a:p>
              <a:pPr algn="ctr" defTabSz="1216660">
                <a:lnSpc>
                  <a:spcPct val="120000"/>
                </a:lnSpc>
                <a:spcBef>
                  <a:spcPct val="20000"/>
                </a:spcBef>
                <a:defRPr/>
              </a:pPr>
              <a:r>
                <a:rPr lang="zh-CN" altLang="en-US" sz="2400" b="1" dirty="0">
                  <a:solidFill>
                    <a:prstClr val="white"/>
                  </a:solidFill>
                  <a:latin typeface="Times New Roman" panose="02020603050405020304" pitchFamily="18" charset="0"/>
                  <a:ea typeface="思源宋体 Heavy" panose="02020900000000000000" pitchFamily="18" charset="-122"/>
                  <a:cs typeface="Times New Roman" panose="02020603050405020304" pitchFamily="18" charset="0"/>
                  <a:sym typeface="Calibri" panose="020F0502020204030204" pitchFamily="34" charset="0"/>
                </a:rPr>
                <a:t>OpenCV 中图像对存储</a:t>
              </a:r>
              <a:endParaRPr lang="zh-CN" altLang="en-US" sz="2400" b="1" dirty="0">
                <a:solidFill>
                  <a:prstClr val="white"/>
                </a:solidFill>
                <a:latin typeface="Times New Roman" panose="02020603050405020304" pitchFamily="18" charset="0"/>
                <a:ea typeface="思源宋体 Heavy" panose="02020900000000000000" pitchFamily="18" charset="-122"/>
                <a:cs typeface="Times New Roman" panose="02020603050405020304" pitchFamily="18" charset="0"/>
                <a:sym typeface="Calibri" panose="020F0502020204030204" pitchFamily="34" charset="0"/>
              </a:endParaRPr>
            </a:p>
          </p:txBody>
        </p:sp>
        <p:sp>
          <p:nvSpPr>
            <p:cNvPr id="50" name="TextBox 38"/>
            <p:cNvSpPr txBox="1"/>
            <p:nvPr/>
          </p:nvSpPr>
          <p:spPr>
            <a:xfrm>
              <a:off x="-65885" y="2698847"/>
              <a:ext cx="6453615" cy="1503871"/>
            </a:xfrm>
            <a:prstGeom prst="rect">
              <a:avLst/>
            </a:prstGeom>
            <a:noFill/>
          </p:spPr>
          <p:txBody>
            <a:bodyPr wrap="square" lIns="0" tIns="0" rIns="0" bIns="0" rtlCol="0">
              <a:spAutoFit/>
            </a:bodyPr>
            <a:lstStyle/>
            <a:p>
              <a:pPr defTabSz="1216660">
                <a:lnSpc>
                  <a:spcPct val="120000"/>
                </a:lnSpc>
                <a:spcBef>
                  <a:spcPct val="20000"/>
                </a:spcBef>
                <a:defRPr/>
              </a:pPr>
              <a:r>
                <a:rPr sz="2000" b="1"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alibri" panose="020F0502020204030204" pitchFamily="34" charset="0"/>
                </a:rPr>
                <a:t>OpenCV有提供相关对工具类：Mat </a:t>
              </a:r>
              <a:endParaRPr sz="2000" b="1"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alibri" panose="020F0502020204030204" pitchFamily="34" charset="0"/>
              </a:endParaRPr>
            </a:p>
            <a:p>
              <a:pPr defTabSz="1216660">
                <a:lnSpc>
                  <a:spcPct val="120000"/>
                </a:lnSpc>
                <a:spcBef>
                  <a:spcPct val="20000"/>
                </a:spcBef>
                <a:defRPr/>
              </a:pPr>
              <a:r>
                <a:rPr sz="2000" b="1"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alibri" panose="020F0502020204030204" pitchFamily="34" charset="0"/>
                </a:rPr>
                <a:t>Mat对象保存来图片对行数（高度）、列数（宽度）、通道（颜色通道）、图片数据等相关信息，并封装来一些图片等操作方法。</a:t>
              </a:r>
              <a:endParaRPr sz="2000" b="1"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alibri" panose="020F0502020204030204" pitchFamily="34" charset="0"/>
              </a:endParaRPr>
            </a:p>
            <a:p>
              <a:pPr defTabSz="1216660">
                <a:lnSpc>
                  <a:spcPct val="120000"/>
                </a:lnSpc>
                <a:spcBef>
                  <a:spcPct val="20000"/>
                </a:spcBef>
                <a:defRPr/>
              </a:pPr>
              <a:r>
                <a:rPr lang="en-US" sz="2000" b="1"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alibri" panose="020F0502020204030204" pitchFamily="34" charset="0"/>
                </a:rPr>
                <a:t>当通过</a:t>
              </a:r>
              <a:r>
                <a:rPr lang="en-US" sz="2000" b="1" dirty="0">
                  <a:solidFill>
                    <a:srgbClr val="F19490"/>
                  </a:solidFill>
                  <a:effectLst/>
                  <a:latin typeface="Times New Roman" panose="02020603050405020304" pitchFamily="18" charset="0"/>
                  <a:ea typeface="宋体" panose="02010600030101010101" pitchFamily="2" charset="-122"/>
                  <a:cs typeface="Times New Roman" panose="02020603050405020304" pitchFamily="18" charset="0"/>
                  <a:sym typeface="Calibri" panose="020F0502020204030204" pitchFamily="34" charset="0"/>
                </a:rPr>
                <a:t>Imgcodecs.imread()</a:t>
              </a:r>
              <a:r>
                <a:rPr lang="en-US" sz="2000" b="1"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alibri" panose="020F0502020204030204" pitchFamily="34" charset="0"/>
                </a:rPr>
                <a:t>方法从文件读入一个图像文件时，imread方法就会返回Mat对象实例；</a:t>
              </a:r>
              <a:endParaRPr lang="en-US" sz="2000" b="1"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alibri" panose="020F0502020204030204" pitchFamily="34" charset="0"/>
              </a:endParaRPr>
            </a:p>
            <a:p>
              <a:pPr defTabSz="1216660">
                <a:lnSpc>
                  <a:spcPct val="120000"/>
                </a:lnSpc>
                <a:spcBef>
                  <a:spcPct val="20000"/>
                </a:spcBef>
                <a:defRPr/>
              </a:pPr>
              <a:r>
                <a:rPr lang="en-US" sz="2000" b="1"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alibri" panose="020F0502020204030204" pitchFamily="34" charset="0"/>
                </a:rPr>
                <a:t>或者通过</a:t>
              </a:r>
              <a:r>
                <a:rPr lang="en-US" sz="2000" b="1" dirty="0">
                  <a:solidFill>
                    <a:srgbClr val="F19490"/>
                  </a:solidFill>
                  <a:effectLst/>
                  <a:latin typeface="Times New Roman" panose="02020603050405020304" pitchFamily="18" charset="0"/>
                  <a:ea typeface="宋体" panose="02010600030101010101" pitchFamily="2" charset="-122"/>
                  <a:cs typeface="Times New Roman" panose="02020603050405020304" pitchFamily="18" charset="0"/>
                  <a:sym typeface="Calibri" panose="020F0502020204030204" pitchFamily="34" charset="0"/>
                </a:rPr>
                <a:t>Utils.bitmatToMat()</a:t>
              </a:r>
              <a:r>
                <a:rPr lang="en-US" sz="2000" b="1"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alibri" panose="020F0502020204030204" pitchFamily="34" charset="0"/>
                </a:rPr>
                <a:t>方法由Bitmap对象转换得到Mat对象实例。</a:t>
              </a:r>
              <a:endParaRPr lang="en-US" sz="2000" b="1"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Calibri" panose="020F0502020204030204" pitchFamily="34" charset="0"/>
              </a:endParaRPr>
            </a:p>
          </p:txBody>
        </p:sp>
      </p:grpSp>
      <p:sp>
        <p:nvSpPr>
          <p:cNvPr id="51" name="文本框 50"/>
          <p:cNvSpPr txBox="1"/>
          <p:nvPr/>
        </p:nvSpPr>
        <p:spPr>
          <a:xfrm>
            <a:off x="1663700" y="4149725"/>
            <a:ext cx="8771255" cy="829945"/>
          </a:xfrm>
          <a:prstGeom prst="rect">
            <a:avLst/>
          </a:prstGeom>
          <a:noFill/>
        </p:spPr>
        <p:txBody>
          <a:bodyPr wrap="square" rtlCol="0">
            <a:spAutoFit/>
          </a:bodyPr>
          <a:p>
            <a:pPr algn="l" defTabSz="1216660">
              <a:lnSpc>
                <a:spcPct val="120000"/>
              </a:lnSpc>
              <a:spcBef>
                <a:spcPct val="20000"/>
              </a:spcBef>
              <a:buClrTx/>
              <a:buSzTx/>
              <a:buFontTx/>
              <a:defRPr/>
            </a:pPr>
            <a:r>
              <a:rPr lang="en-US" sz="2000" b="1" dirty="0">
                <a:effectLst/>
                <a:latin typeface="Times New Roman" panose="02020603050405020304" pitchFamily="18" charset="0"/>
                <a:ea typeface="宋体" panose="02010600030101010101" pitchFamily="2" charset="-122"/>
                <a:cs typeface="Times New Roman" panose="02020603050405020304" pitchFamily="18" charset="0"/>
              </a:rPr>
              <a:t>从Android系统中选择一张图像时，可以使用如下代码将图像文件加载为Mat对象：</a:t>
            </a:r>
            <a:endParaRPr lang="en-US" sz="2000" b="1" dirty="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2" name="图片 51"/>
          <p:cNvPicPr>
            <a:picLocks noChangeAspect="1"/>
          </p:cNvPicPr>
          <p:nvPr/>
        </p:nvPicPr>
        <p:blipFill>
          <a:blip r:embed="rId1"/>
          <a:stretch>
            <a:fillRect/>
          </a:stretch>
        </p:blipFill>
        <p:spPr>
          <a:xfrm>
            <a:off x="1729105" y="5083175"/>
            <a:ext cx="8706485" cy="749300"/>
          </a:xfrm>
          <a:prstGeom prst="rect">
            <a:avLst/>
          </a:prstGeom>
        </p:spPr>
      </p:pic>
      <p:sp>
        <p:nvSpPr>
          <p:cNvPr id="53" name="文本框 52"/>
          <p:cNvSpPr txBox="1"/>
          <p:nvPr/>
        </p:nvSpPr>
        <p:spPr>
          <a:xfrm>
            <a:off x="1663700" y="4149725"/>
            <a:ext cx="8771255" cy="460375"/>
          </a:xfrm>
          <a:prstGeom prst="rect">
            <a:avLst/>
          </a:prstGeom>
          <a:noFill/>
        </p:spPr>
        <p:txBody>
          <a:bodyPr wrap="square" rtlCol="0">
            <a:spAutoFit/>
          </a:bodyPr>
          <a:p>
            <a:pPr algn="l" defTabSz="1216660">
              <a:lnSpc>
                <a:spcPct val="120000"/>
              </a:lnSpc>
              <a:spcBef>
                <a:spcPct val="20000"/>
              </a:spcBef>
              <a:buClrTx/>
              <a:buSzTx/>
              <a:buFontTx/>
              <a:defRPr/>
            </a:pPr>
            <a:r>
              <a:rPr lang="en-US" sz="2000" b="1" dirty="0">
                <a:effectLst/>
                <a:latin typeface="Times New Roman" panose="02020603050405020304" pitchFamily="18" charset="0"/>
                <a:ea typeface="宋体" panose="02010600030101010101" pitchFamily="2" charset="-122"/>
                <a:cs typeface="Times New Roman" panose="02020603050405020304" pitchFamily="18" charset="0"/>
              </a:rPr>
              <a:t>还可以通过以下代码来指定加载为彩色图像：（比上一句多了第二个参数）</a:t>
            </a:r>
            <a:endParaRPr lang="en-US" sz="2000" b="1" dirty="0">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4" name="图片 53"/>
          <p:cNvPicPr>
            <a:picLocks noChangeAspect="1"/>
          </p:cNvPicPr>
          <p:nvPr/>
        </p:nvPicPr>
        <p:blipFill>
          <a:blip r:embed="rId2"/>
          <a:stretch>
            <a:fillRect/>
          </a:stretch>
        </p:blipFill>
        <p:spPr>
          <a:xfrm>
            <a:off x="1452245" y="4912360"/>
            <a:ext cx="9193530" cy="5422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fade">
                                      <p:cBhvr>
                                        <p:cTn id="16" dur="500"/>
                                        <p:tgtEl>
                                          <p:spTgt spid="52"/>
                                        </p:tgtEl>
                                      </p:cBhvr>
                                    </p:animEffect>
                                  </p:childTnLst>
                                </p:cTn>
                              </p:par>
                            </p:childTnLst>
                          </p:cTn>
                        </p:par>
                      </p:childTnLst>
                    </p:cTn>
                  </p:par>
                  <p:par>
                    <p:cTn id="17" fill="hold">
                      <p:stCondLst>
                        <p:cond delay="indefinite"/>
                      </p:stCondLst>
                      <p:childTnLst>
                        <p:par>
                          <p:cTn id="18" fill="hold">
                            <p:stCondLst>
                              <p:cond delay="0"/>
                            </p:stCondLst>
                            <p:childTnLst>
                              <p:par>
                                <p:cTn id="19" presetID="17" presetClass="exit" presetSubtype="10" fill="hold" grpId="1" nodeType="clickEffect">
                                  <p:stCondLst>
                                    <p:cond delay="0"/>
                                  </p:stCondLst>
                                  <p:childTnLst>
                                    <p:anim calcmode="lin" valueType="num">
                                      <p:cBhvr>
                                        <p:cTn id="20" dur="500"/>
                                        <p:tgtEl>
                                          <p:spTgt spid="51"/>
                                        </p:tgtEl>
                                        <p:attrNameLst>
                                          <p:attrName>ppt_w</p:attrName>
                                        </p:attrNameLst>
                                      </p:cBhvr>
                                      <p:tavLst>
                                        <p:tav tm="0">
                                          <p:val>
                                            <p:strVal val="ppt_w"/>
                                          </p:val>
                                        </p:tav>
                                        <p:tav tm="100000">
                                          <p:val>
                                            <p:fltVal val="0"/>
                                          </p:val>
                                        </p:tav>
                                      </p:tavLst>
                                    </p:anim>
                                    <p:anim calcmode="lin" valueType="num">
                                      <p:cBhvr>
                                        <p:cTn id="21" dur="500"/>
                                        <p:tgtEl>
                                          <p:spTgt spid="51"/>
                                        </p:tgtEl>
                                        <p:attrNameLst>
                                          <p:attrName>ppt_h</p:attrName>
                                        </p:attrNameLst>
                                      </p:cBhvr>
                                      <p:tavLst>
                                        <p:tav tm="0">
                                          <p:val>
                                            <p:strVal val="ppt_h"/>
                                          </p:val>
                                        </p:tav>
                                        <p:tav tm="100000">
                                          <p:val>
                                            <p:strVal val="ppt_h"/>
                                          </p:val>
                                        </p:tav>
                                      </p:tavLst>
                                    </p:anim>
                                    <p:set>
                                      <p:cBhvr>
                                        <p:cTn id="22" dur="1" fill="hold">
                                          <p:stCondLst>
                                            <p:cond delay="499"/>
                                          </p:stCondLst>
                                        </p:cTn>
                                        <p:tgtEl>
                                          <p:spTgt spid="51"/>
                                        </p:tgtEl>
                                        <p:attrNameLst>
                                          <p:attrName>style.visibility</p:attrName>
                                        </p:attrNameLst>
                                      </p:cBhvr>
                                      <p:to>
                                        <p:strVal val="hidden"/>
                                      </p:to>
                                    </p:se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53"/>
                                        </p:tgtEl>
                                        <p:attrNameLst>
                                          <p:attrName>style.visibility</p:attrName>
                                        </p:attrNameLst>
                                      </p:cBhvr>
                                      <p:to>
                                        <p:strVal val="visible"/>
                                      </p:to>
                                    </p:set>
                                    <p:animEffect transition="in" filter="fade">
                                      <p:cBhvr>
                                        <p:cTn id="26" dur="500"/>
                                        <p:tgtEl>
                                          <p:spTgt spid="53"/>
                                        </p:tgtEl>
                                      </p:cBhvr>
                                    </p:animEffect>
                                  </p:childTnLst>
                                </p:cTn>
                              </p:par>
                            </p:childTnLst>
                          </p:cTn>
                        </p:par>
                        <p:par>
                          <p:cTn id="27" fill="hold">
                            <p:stCondLst>
                              <p:cond delay="1000"/>
                            </p:stCondLst>
                            <p:childTnLst>
                              <p:par>
                                <p:cTn id="28" presetID="17" presetClass="exit" presetSubtype="10" fill="hold" nodeType="afterEffect">
                                  <p:stCondLst>
                                    <p:cond delay="0"/>
                                  </p:stCondLst>
                                  <p:childTnLst>
                                    <p:anim calcmode="lin" valueType="num">
                                      <p:cBhvr>
                                        <p:cTn id="29" dur="500"/>
                                        <p:tgtEl>
                                          <p:spTgt spid="52"/>
                                        </p:tgtEl>
                                        <p:attrNameLst>
                                          <p:attrName>ppt_w</p:attrName>
                                        </p:attrNameLst>
                                      </p:cBhvr>
                                      <p:tavLst>
                                        <p:tav tm="0">
                                          <p:val>
                                            <p:strVal val="ppt_w"/>
                                          </p:val>
                                        </p:tav>
                                        <p:tav tm="100000">
                                          <p:val>
                                            <p:fltVal val="0"/>
                                          </p:val>
                                        </p:tav>
                                      </p:tavLst>
                                    </p:anim>
                                    <p:anim calcmode="lin" valueType="num">
                                      <p:cBhvr>
                                        <p:cTn id="30" dur="500"/>
                                        <p:tgtEl>
                                          <p:spTgt spid="52"/>
                                        </p:tgtEl>
                                        <p:attrNameLst>
                                          <p:attrName>ppt_h</p:attrName>
                                        </p:attrNameLst>
                                      </p:cBhvr>
                                      <p:tavLst>
                                        <p:tav tm="0">
                                          <p:val>
                                            <p:strVal val="ppt_h"/>
                                          </p:val>
                                        </p:tav>
                                        <p:tav tm="100000">
                                          <p:val>
                                            <p:strVal val="ppt_h"/>
                                          </p:val>
                                        </p:tav>
                                      </p:tavLst>
                                    </p:anim>
                                    <p:set>
                                      <p:cBhvr>
                                        <p:cTn id="31" dur="1" fill="hold">
                                          <p:stCondLst>
                                            <p:cond delay="499"/>
                                          </p:stCondLst>
                                        </p:cTn>
                                        <p:tgtEl>
                                          <p:spTgt spid="52"/>
                                        </p:tgtEl>
                                        <p:attrNameLst>
                                          <p:attrName>style.visibility</p:attrName>
                                        </p:attrNameLst>
                                      </p:cBhvr>
                                      <p:to>
                                        <p:strVal val="hidden"/>
                                      </p:to>
                                    </p:set>
                                  </p:childTnLst>
                                </p:cTn>
                              </p:par>
                            </p:childTnLst>
                          </p:cTn>
                        </p:par>
                        <p:par>
                          <p:cTn id="32" fill="hold">
                            <p:stCondLst>
                              <p:cond delay="1500"/>
                            </p:stCondLst>
                            <p:childTnLst>
                              <p:par>
                                <p:cTn id="33" presetID="10" presetClass="entr" presetSubtype="0" fill="hold" nodeType="after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fade">
                                      <p:cBhvr>
                                        <p:cTn id="3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1" grpId="1"/>
      <p:bldP spid="5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zh-CN" altLang="en-US" sz="2000" b="1" dirty="0">
                  <a:solidFill>
                    <a:srgbClr val="5C5C6A"/>
                  </a:solidFill>
                  <a:latin typeface="Arial" panose="020B0604020202020204" pitchFamily="34" charset="0"/>
                  <a:cs typeface="Arial" panose="020B0604020202020204" pitchFamily="34" charset="0"/>
                </a:rPr>
                <a:t>基本原理</a:t>
              </a:r>
              <a:endParaRPr lang="zh-CN" altLang="en-US" sz="2000" b="1" dirty="0">
                <a:solidFill>
                  <a:srgbClr val="5C5C6A"/>
                </a:solidFill>
                <a:latin typeface="Arial" panose="020B0604020202020204" pitchFamily="34" charset="0"/>
                <a:cs typeface="Arial" panose="020B0604020202020204" pitchFamily="34" charset="0"/>
              </a:endParaRPr>
            </a:p>
          </p:txBody>
        </p:sp>
      </p:grpSp>
      <p:grpSp>
        <p:nvGrpSpPr>
          <p:cNvPr id="33" name="组合 32"/>
          <p:cNvGrpSpPr/>
          <p:nvPr/>
        </p:nvGrpSpPr>
        <p:grpSpPr>
          <a:xfrm flipV="1">
            <a:off x="1629255" y="1768475"/>
            <a:ext cx="8899311" cy="740410"/>
            <a:chOff x="-2609" y="3653"/>
            <a:chExt cx="25723" cy="2140"/>
          </a:xfrm>
        </p:grpSpPr>
        <p:sp>
          <p:nvSpPr>
            <p:cNvPr id="26" name="椭圆 25"/>
            <p:cNvSpPr/>
            <p:nvPr/>
          </p:nvSpPr>
          <p:spPr>
            <a:xfrm>
              <a:off x="20997" y="3653"/>
              <a:ext cx="2117" cy="2140"/>
            </a:xfrm>
            <a:prstGeom prst="ellipse">
              <a:avLst/>
            </a:prstGeom>
            <a:noFill/>
            <a:ln>
              <a:solidFill>
                <a:srgbClr val="F194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cs typeface="+mn-ea"/>
                <a:sym typeface="+mn-lt"/>
              </a:endParaRPr>
            </a:p>
          </p:txBody>
        </p:sp>
        <p:grpSp>
          <p:nvGrpSpPr>
            <p:cNvPr id="18" name="组合 17"/>
            <p:cNvGrpSpPr/>
            <p:nvPr/>
          </p:nvGrpSpPr>
          <p:grpSpPr>
            <a:xfrm>
              <a:off x="-2609" y="3654"/>
              <a:ext cx="25663" cy="2139"/>
              <a:chOff x="-2609" y="3654"/>
              <a:chExt cx="25663" cy="2139"/>
            </a:xfrm>
          </p:grpSpPr>
          <p:grpSp>
            <p:nvGrpSpPr>
              <p:cNvPr id="5" name="组合 4"/>
              <p:cNvGrpSpPr/>
              <p:nvPr/>
            </p:nvGrpSpPr>
            <p:grpSpPr>
              <a:xfrm>
                <a:off x="-2609" y="3654"/>
                <a:ext cx="19192" cy="2139"/>
                <a:chOff x="-2568135" y="2195167"/>
                <a:chExt cx="16040799" cy="1769526"/>
              </a:xfrm>
            </p:grpSpPr>
            <p:sp>
              <p:nvSpPr>
                <p:cNvPr id="6" name="椭圆 5"/>
                <p:cNvSpPr/>
                <p:nvPr/>
              </p:nvSpPr>
              <p:spPr>
                <a:xfrm>
                  <a:off x="-2568135" y="2195167"/>
                  <a:ext cx="1769526" cy="1769526"/>
                </a:xfrm>
                <a:prstGeom prst="ellipse">
                  <a:avLst/>
                </a:prstGeom>
                <a:noFill/>
                <a:ln>
                  <a:solidFill>
                    <a:srgbClr val="F194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7" name="椭圆 6"/>
                <p:cNvSpPr/>
                <p:nvPr/>
              </p:nvSpPr>
              <p:spPr>
                <a:xfrm>
                  <a:off x="2459537" y="2195167"/>
                  <a:ext cx="1769526" cy="1769526"/>
                </a:xfrm>
                <a:prstGeom prst="ellipse">
                  <a:avLst/>
                </a:prstGeom>
                <a:noFill/>
                <a:ln>
                  <a:solidFill>
                    <a:srgbClr val="5C5C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8" name="椭圆 7"/>
                <p:cNvSpPr/>
                <p:nvPr/>
              </p:nvSpPr>
              <p:spPr>
                <a:xfrm>
                  <a:off x="7135898" y="2195167"/>
                  <a:ext cx="1769526" cy="1769526"/>
                </a:xfrm>
                <a:prstGeom prst="ellipse">
                  <a:avLst/>
                </a:prstGeom>
                <a:noFill/>
                <a:ln>
                  <a:solidFill>
                    <a:srgbClr val="F194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cxnSp>
              <p:nvCxnSpPr>
                <p:cNvPr id="9" name="直接连接符 8"/>
                <p:cNvCxnSpPr>
                  <a:stCxn id="6" idx="6"/>
                  <a:endCxn id="7" idx="2"/>
                </p:cNvCxnSpPr>
                <p:nvPr/>
              </p:nvCxnSpPr>
              <p:spPr>
                <a:xfrm>
                  <a:off x="-798609" y="3081448"/>
                  <a:ext cx="3258399"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7" idx="6"/>
                  <a:endCxn id="8" idx="2"/>
                </p:cNvCxnSpPr>
                <p:nvPr/>
              </p:nvCxnSpPr>
              <p:spPr>
                <a:xfrm>
                  <a:off x="4227529" y="3081448"/>
                  <a:ext cx="2907093"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11703138" y="2195167"/>
                  <a:ext cx="1769526" cy="1769526"/>
                </a:xfrm>
                <a:prstGeom prst="ellipse">
                  <a:avLst/>
                </a:prstGeom>
                <a:noFill/>
                <a:ln>
                  <a:solidFill>
                    <a:srgbClr val="5C5C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cxnSp>
              <p:nvCxnSpPr>
                <p:cNvPr id="12" name="直接连接符 11"/>
                <p:cNvCxnSpPr>
                  <a:stCxn id="8" idx="6"/>
                  <a:endCxn id="11" idx="2"/>
                </p:cNvCxnSpPr>
                <p:nvPr/>
              </p:nvCxnSpPr>
              <p:spPr>
                <a:xfrm>
                  <a:off x="8904496" y="3081448"/>
                  <a:ext cx="2799707" cy="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2517395" y="2246010"/>
                  <a:ext cx="1667835" cy="1667835"/>
                </a:xfrm>
                <a:prstGeom prst="ellips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4" name="椭圆 13"/>
                <p:cNvSpPr/>
                <p:nvPr/>
              </p:nvSpPr>
              <p:spPr>
                <a:xfrm>
                  <a:off x="7197407" y="2246010"/>
                  <a:ext cx="1667835" cy="1667835"/>
                </a:xfrm>
                <a:prstGeom prst="ellips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5" name="椭圆 14"/>
                <p:cNvSpPr/>
                <p:nvPr/>
              </p:nvSpPr>
              <p:spPr>
                <a:xfrm>
                  <a:off x="11774366" y="2246010"/>
                  <a:ext cx="1667835" cy="1667835"/>
                </a:xfrm>
                <a:prstGeom prst="ellips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6" name="椭圆 15"/>
                <p:cNvSpPr/>
                <p:nvPr/>
              </p:nvSpPr>
              <p:spPr>
                <a:xfrm>
                  <a:off x="-2510499" y="2247515"/>
                  <a:ext cx="1667835" cy="1667835"/>
                </a:xfrm>
                <a:prstGeom prst="ellips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sp>
            <p:nvSpPr>
              <p:cNvPr id="25" name="椭圆 24"/>
              <p:cNvSpPr/>
              <p:nvPr/>
            </p:nvSpPr>
            <p:spPr>
              <a:xfrm>
                <a:off x="21059" y="3716"/>
                <a:ext cx="1995" cy="2016"/>
              </a:xfrm>
              <a:prstGeom prst="ellips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cs typeface="+mn-ea"/>
                  <a:sym typeface="+mn-lt"/>
                </a:endParaRPr>
              </a:p>
            </p:txBody>
          </p:sp>
        </p:grpSp>
      </p:grpSp>
      <p:sp>
        <p:nvSpPr>
          <p:cNvPr id="28" name="TextBox 13"/>
          <p:cNvSpPr txBox="1"/>
          <p:nvPr/>
        </p:nvSpPr>
        <p:spPr>
          <a:xfrm>
            <a:off x="9053195" y="2749550"/>
            <a:ext cx="2337435" cy="2362835"/>
          </a:xfrm>
          <a:prstGeom prst="rect">
            <a:avLst/>
          </a:prstGeom>
          <a:noFill/>
        </p:spPr>
        <p:txBody>
          <a:bodyPr wrap="square" lIns="0" tIns="0" rIns="0" bIns="0" rtlCol="0" anchor="t" anchorCtr="0">
            <a:spAutoFit/>
          </a:bodyPr>
          <a:p>
            <a:pPr marL="285750" indent="-285750" defTabSz="1216660">
              <a:lnSpc>
                <a:spcPct val="120000"/>
              </a:lnSpc>
              <a:spcBef>
                <a:spcPct val="20000"/>
              </a:spcBef>
              <a:buFont typeface="Arial" panose="020B0604020202020204" pitchFamily="34" charset="0"/>
              <a:buChar char="•"/>
              <a:defRPr/>
            </a:pPr>
            <a:r>
              <a:rPr lang="zh-CN" altLang="en-US" sz="2400" b="1" dirty="0">
                <a:solidFill>
                  <a:prstClr val="black">
                    <a:lumMod val="95000"/>
                    <a:lumOff val="5000"/>
                  </a:prstClr>
                </a:solidFill>
                <a:latin typeface="思源宋体 Heavy" panose="02020900000000000000" pitchFamily="18" charset="-122"/>
                <a:ea typeface="思源宋体 Heavy" panose="02020900000000000000" pitchFamily="18" charset="-122"/>
                <a:cs typeface="+mn-ea"/>
                <a:sym typeface="Calibri" panose="020F0502020204030204" pitchFamily="34" charset="0"/>
              </a:rPr>
              <a:t>均衡</a:t>
            </a:r>
            <a:endParaRPr lang="zh-CN" altLang="en-US" sz="2400" b="1" dirty="0">
              <a:solidFill>
                <a:prstClr val="black">
                  <a:lumMod val="95000"/>
                  <a:lumOff val="5000"/>
                </a:prstClr>
              </a:solidFill>
              <a:latin typeface="思源宋体 Heavy" panose="02020900000000000000" pitchFamily="18" charset="-122"/>
              <a:ea typeface="思源宋体 Heavy" panose="02020900000000000000" pitchFamily="18" charset="-122"/>
              <a:cs typeface="+mn-ea"/>
              <a:sym typeface="Calibri" panose="020F0502020204030204" pitchFamily="34" charset="0"/>
            </a:endParaRPr>
          </a:p>
          <a:p>
            <a:pPr marL="342900" indent="-342900" defTabSz="1216660">
              <a:lnSpc>
                <a:spcPct val="120000"/>
              </a:lnSpc>
              <a:spcBef>
                <a:spcPct val="20000"/>
              </a:spcBef>
              <a:buFont typeface="Arial" panose="020B0604020202020204" pitchFamily="34" charset="0"/>
              <a:buChar char="•"/>
              <a:defRPr/>
            </a:pPr>
            <a:r>
              <a:rPr lang="zh-CN" altLang="en-US" sz="2400" b="1" dirty="0">
                <a:solidFill>
                  <a:prstClr val="black">
                    <a:lumMod val="95000"/>
                    <a:lumOff val="5000"/>
                  </a:prstClr>
                </a:solidFill>
                <a:latin typeface="思源宋体 Heavy" panose="02020900000000000000" pitchFamily="18" charset="-122"/>
                <a:ea typeface="思源宋体 Heavy" panose="02020900000000000000" pitchFamily="18" charset="-122"/>
                <a:cs typeface="+mn-ea"/>
                <a:sym typeface="Calibri" panose="020F0502020204030204" pitchFamily="34" charset="0"/>
              </a:rPr>
              <a:t>单通道直方图均衡处理</a:t>
            </a:r>
            <a:endParaRPr lang="zh-CN" altLang="en-US" sz="2400" b="1" dirty="0">
              <a:solidFill>
                <a:prstClr val="black">
                  <a:lumMod val="95000"/>
                  <a:lumOff val="5000"/>
                </a:prstClr>
              </a:solidFill>
              <a:latin typeface="思源宋体 Heavy" panose="02020900000000000000" pitchFamily="18" charset="-122"/>
              <a:ea typeface="思源宋体 Heavy" panose="02020900000000000000" pitchFamily="18" charset="-122"/>
              <a:cs typeface="+mn-ea"/>
              <a:sym typeface="Calibri" panose="020F0502020204030204" pitchFamily="34" charset="0"/>
            </a:endParaRPr>
          </a:p>
          <a:p>
            <a:pPr marL="342900" indent="-342900" defTabSz="1216660">
              <a:lnSpc>
                <a:spcPct val="120000"/>
              </a:lnSpc>
              <a:spcBef>
                <a:spcPct val="20000"/>
              </a:spcBef>
              <a:buFont typeface="Arial" panose="020B0604020202020204" pitchFamily="34" charset="0"/>
              <a:buChar char="•"/>
              <a:defRPr/>
            </a:pPr>
            <a:r>
              <a:rPr lang="en-US" altLang="zh-CN" sz="2400" b="1" dirty="0">
                <a:solidFill>
                  <a:prstClr val="black">
                    <a:lumMod val="95000"/>
                    <a:lumOff val="5000"/>
                  </a:prstClr>
                </a:solidFill>
                <a:latin typeface="思源宋体 Heavy" panose="02020900000000000000" pitchFamily="18" charset="-122"/>
                <a:ea typeface="思源宋体 Heavy" panose="02020900000000000000" pitchFamily="18" charset="-122"/>
                <a:cs typeface="+mn-ea"/>
                <a:sym typeface="Calibri" panose="020F0502020204030204" pitchFamily="34" charset="0"/>
              </a:rPr>
              <a:t>多通道直方图均衡处理</a:t>
            </a:r>
            <a:endParaRPr lang="en-US" altLang="zh-CN" sz="2400" b="1" dirty="0">
              <a:solidFill>
                <a:prstClr val="black">
                  <a:lumMod val="95000"/>
                  <a:lumOff val="5000"/>
                </a:prstClr>
              </a:solidFill>
              <a:latin typeface="思源宋体 Heavy" panose="02020900000000000000" pitchFamily="18" charset="-122"/>
              <a:ea typeface="思源宋体 Heavy" panose="02020900000000000000" pitchFamily="18" charset="-122"/>
              <a:cs typeface="+mn-ea"/>
              <a:sym typeface="Calibri" panose="020F0502020204030204" pitchFamily="34" charset="0"/>
            </a:endParaRPr>
          </a:p>
        </p:txBody>
      </p:sp>
      <p:sp>
        <p:nvSpPr>
          <p:cNvPr id="29" name="文本框 28"/>
          <p:cNvSpPr txBox="1"/>
          <p:nvPr/>
        </p:nvSpPr>
        <p:spPr>
          <a:xfrm>
            <a:off x="4090035" y="857250"/>
            <a:ext cx="4011930" cy="460375"/>
          </a:xfrm>
          <a:prstGeom prst="rect">
            <a:avLst/>
          </a:prstGeom>
          <a:solidFill>
            <a:srgbClr val="F19490"/>
          </a:solidFill>
        </p:spPr>
        <p:txBody>
          <a:bodyPr wrap="square" rtlCol="0">
            <a:spAutoFit/>
          </a:bodyPr>
          <a:p>
            <a:pPr algn="ctr"/>
            <a:r>
              <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利用 OpenCV 处理图片</a:t>
            </a:r>
            <a:endParaRPr lang="en-US" alt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
        <p:nvSpPr>
          <p:cNvPr id="20" name="TextBox 13"/>
          <p:cNvSpPr txBox="1"/>
          <p:nvPr/>
        </p:nvSpPr>
        <p:spPr>
          <a:xfrm>
            <a:off x="1145540" y="2749853"/>
            <a:ext cx="1705732" cy="442595"/>
          </a:xfrm>
          <a:prstGeom prst="rect">
            <a:avLst/>
          </a:prstGeom>
          <a:noFill/>
        </p:spPr>
        <p:txBody>
          <a:bodyPr wrap="square" lIns="0" tIns="0" rIns="0" bIns="0" rtlCol="0" anchor="t" anchorCtr="0">
            <a:spAutoFit/>
          </a:bodyPr>
          <a:p>
            <a:pPr marL="285750" indent="-285750" defTabSz="1216660">
              <a:lnSpc>
                <a:spcPct val="120000"/>
              </a:lnSpc>
              <a:spcBef>
                <a:spcPct val="20000"/>
              </a:spcBef>
              <a:buFont typeface="Arial" panose="020B0604020202020204" pitchFamily="34" charset="0"/>
              <a:buChar char="•"/>
              <a:defRPr/>
            </a:pPr>
            <a:r>
              <a:rPr lang="zh-CN" altLang="en-US" sz="2400" b="1" dirty="0">
                <a:solidFill>
                  <a:prstClr val="black">
                    <a:lumMod val="95000"/>
                    <a:lumOff val="5000"/>
                  </a:prstClr>
                </a:solidFill>
                <a:latin typeface="思源宋体 Heavy" panose="02020900000000000000" pitchFamily="18" charset="-122"/>
                <a:ea typeface="思源宋体 Heavy" panose="02020900000000000000" pitchFamily="18" charset="-122"/>
                <a:cs typeface="+mn-ea"/>
                <a:sym typeface="Calibri" panose="020F0502020204030204" pitchFamily="34" charset="0"/>
              </a:rPr>
              <a:t>灰度处理</a:t>
            </a:r>
            <a:endParaRPr lang="zh-CN" altLang="en-US" sz="2400" b="1" dirty="0">
              <a:solidFill>
                <a:prstClr val="black">
                  <a:lumMod val="95000"/>
                  <a:lumOff val="5000"/>
                </a:prstClr>
              </a:solidFill>
              <a:latin typeface="思源宋体 Heavy" panose="02020900000000000000" pitchFamily="18" charset="-122"/>
              <a:ea typeface="思源宋体 Heavy" panose="02020900000000000000" pitchFamily="18" charset="-122"/>
              <a:cs typeface="+mn-ea"/>
              <a:sym typeface="Calibri" panose="020F0502020204030204" pitchFamily="34" charset="0"/>
            </a:endParaRPr>
          </a:p>
        </p:txBody>
      </p:sp>
      <p:sp>
        <p:nvSpPr>
          <p:cNvPr id="30" name="TextBox 13"/>
          <p:cNvSpPr txBox="1"/>
          <p:nvPr/>
        </p:nvSpPr>
        <p:spPr>
          <a:xfrm>
            <a:off x="3227029" y="2749853"/>
            <a:ext cx="1705732" cy="2510155"/>
          </a:xfrm>
          <a:prstGeom prst="rect">
            <a:avLst/>
          </a:prstGeom>
          <a:noFill/>
        </p:spPr>
        <p:txBody>
          <a:bodyPr wrap="square" lIns="0" tIns="0" rIns="0" bIns="0" rtlCol="0" anchor="t" anchorCtr="0">
            <a:spAutoFit/>
          </a:bodyPr>
          <a:p>
            <a:pPr marL="342900" indent="-342900" defTabSz="1216660">
              <a:lnSpc>
                <a:spcPct val="120000"/>
              </a:lnSpc>
              <a:spcBef>
                <a:spcPct val="20000"/>
              </a:spcBef>
              <a:buFont typeface="Arial" panose="020B0604020202020204" pitchFamily="34" charset="0"/>
              <a:buChar char="•"/>
              <a:defRPr/>
            </a:pPr>
            <a:r>
              <a:rPr lang="zh-CN" altLang="en-US" sz="2400" b="1" dirty="0">
                <a:solidFill>
                  <a:prstClr val="black">
                    <a:lumMod val="95000"/>
                    <a:lumOff val="5000"/>
                  </a:prstClr>
                </a:solidFill>
                <a:latin typeface="思源宋体 Heavy" panose="02020900000000000000" pitchFamily="18" charset="-122"/>
                <a:ea typeface="思源宋体 Heavy" panose="02020900000000000000" pitchFamily="18" charset="-122"/>
                <a:cs typeface="+mn-ea"/>
                <a:sym typeface="Calibri" panose="020F0502020204030204" pitchFamily="34" charset="0"/>
              </a:rPr>
              <a:t>线性滤波</a:t>
            </a:r>
            <a:endParaRPr lang="zh-CN" altLang="en-US" sz="2400" b="1" dirty="0">
              <a:solidFill>
                <a:prstClr val="black">
                  <a:lumMod val="95000"/>
                  <a:lumOff val="5000"/>
                </a:prstClr>
              </a:solidFill>
              <a:latin typeface="思源宋体 Heavy" panose="02020900000000000000" pitchFamily="18" charset="-122"/>
              <a:ea typeface="思源宋体 Heavy" panose="02020900000000000000" pitchFamily="18" charset="-122"/>
              <a:cs typeface="+mn-ea"/>
              <a:sym typeface="Calibri" panose="020F0502020204030204" pitchFamily="34" charset="0"/>
            </a:endParaRPr>
          </a:p>
          <a:p>
            <a:pPr marL="342900" indent="-342900" defTabSz="1216660">
              <a:lnSpc>
                <a:spcPct val="120000"/>
              </a:lnSpc>
              <a:spcBef>
                <a:spcPct val="20000"/>
              </a:spcBef>
              <a:buFont typeface="Arial" panose="020B0604020202020204" pitchFamily="34" charset="0"/>
              <a:buChar char="•"/>
              <a:defRPr/>
            </a:pPr>
            <a:r>
              <a:rPr lang="en-US" altLang="zh-CN" sz="2400" b="1" dirty="0">
                <a:solidFill>
                  <a:prstClr val="black">
                    <a:lumMod val="95000"/>
                    <a:lumOff val="5000"/>
                  </a:prstClr>
                </a:solidFill>
                <a:latin typeface="思源宋体 Heavy" panose="02020900000000000000" pitchFamily="18" charset="-122"/>
                <a:ea typeface="思源宋体 Heavy" panose="02020900000000000000" pitchFamily="18" charset="-122"/>
                <a:cs typeface="+mn-ea"/>
                <a:sym typeface="Calibri" panose="020F0502020204030204" pitchFamily="34" charset="0"/>
              </a:rPr>
              <a:t>高斯模糊</a:t>
            </a:r>
            <a:endParaRPr lang="en-US" altLang="zh-CN" sz="2400" b="1" dirty="0">
              <a:solidFill>
                <a:prstClr val="black">
                  <a:lumMod val="95000"/>
                  <a:lumOff val="5000"/>
                </a:prstClr>
              </a:solidFill>
              <a:latin typeface="思源宋体 Heavy" panose="02020900000000000000" pitchFamily="18" charset="-122"/>
              <a:ea typeface="思源宋体 Heavy" panose="02020900000000000000" pitchFamily="18" charset="-122"/>
              <a:cs typeface="+mn-ea"/>
              <a:sym typeface="Calibri" panose="020F0502020204030204" pitchFamily="34" charset="0"/>
            </a:endParaRPr>
          </a:p>
          <a:p>
            <a:pPr marL="342900" indent="-342900" defTabSz="1216660">
              <a:lnSpc>
                <a:spcPct val="120000"/>
              </a:lnSpc>
              <a:spcBef>
                <a:spcPct val="20000"/>
              </a:spcBef>
              <a:buFont typeface="Arial" panose="020B0604020202020204" pitchFamily="34" charset="0"/>
              <a:buChar char="•"/>
              <a:defRPr/>
            </a:pPr>
            <a:r>
              <a:rPr lang="en-US" altLang="zh-CN" sz="2400" b="1" dirty="0">
                <a:solidFill>
                  <a:prstClr val="black">
                    <a:lumMod val="95000"/>
                    <a:lumOff val="5000"/>
                  </a:prstClr>
                </a:solidFill>
                <a:latin typeface="思源宋体 Heavy" panose="02020900000000000000" pitchFamily="18" charset="-122"/>
                <a:ea typeface="思源宋体 Heavy" panose="02020900000000000000" pitchFamily="18" charset="-122"/>
                <a:cs typeface="+mn-ea"/>
                <a:sym typeface="Calibri" panose="020F0502020204030204" pitchFamily="34" charset="0"/>
              </a:rPr>
              <a:t>中值模糊</a:t>
            </a:r>
            <a:endParaRPr lang="en-US" altLang="zh-CN" sz="2400" b="1" dirty="0">
              <a:solidFill>
                <a:prstClr val="black">
                  <a:lumMod val="95000"/>
                  <a:lumOff val="5000"/>
                </a:prstClr>
              </a:solidFill>
              <a:latin typeface="思源宋体 Heavy" panose="02020900000000000000" pitchFamily="18" charset="-122"/>
              <a:ea typeface="思源宋体 Heavy" panose="02020900000000000000" pitchFamily="18" charset="-122"/>
              <a:cs typeface="+mn-ea"/>
              <a:sym typeface="Calibri" panose="020F0502020204030204" pitchFamily="34" charset="0"/>
            </a:endParaRPr>
          </a:p>
          <a:p>
            <a:pPr marL="342900" indent="-342900" defTabSz="1216660">
              <a:lnSpc>
                <a:spcPct val="120000"/>
              </a:lnSpc>
              <a:spcBef>
                <a:spcPct val="20000"/>
              </a:spcBef>
              <a:buFont typeface="Arial" panose="020B0604020202020204" pitchFamily="34" charset="0"/>
              <a:buChar char="•"/>
              <a:defRPr/>
            </a:pPr>
            <a:r>
              <a:rPr lang="en-US" altLang="zh-CN" sz="2400" b="1" dirty="0">
                <a:solidFill>
                  <a:prstClr val="black">
                    <a:lumMod val="95000"/>
                    <a:lumOff val="5000"/>
                  </a:prstClr>
                </a:solidFill>
                <a:latin typeface="思源宋体 Heavy" panose="02020900000000000000" pitchFamily="18" charset="-122"/>
                <a:ea typeface="思源宋体 Heavy" panose="02020900000000000000" pitchFamily="18" charset="-122"/>
                <a:cs typeface="+mn-ea"/>
                <a:sym typeface="Calibri" panose="020F0502020204030204" pitchFamily="34" charset="0"/>
              </a:rPr>
              <a:t>均值模糊</a:t>
            </a:r>
            <a:endParaRPr lang="en-US" altLang="zh-CN" sz="2400" b="1" dirty="0">
              <a:solidFill>
                <a:prstClr val="black">
                  <a:lumMod val="95000"/>
                  <a:lumOff val="5000"/>
                </a:prstClr>
              </a:solidFill>
              <a:latin typeface="思源宋体 Heavy" panose="02020900000000000000" pitchFamily="18" charset="-122"/>
              <a:ea typeface="思源宋体 Heavy" panose="02020900000000000000" pitchFamily="18" charset="-122"/>
              <a:cs typeface="+mn-ea"/>
              <a:sym typeface="Calibri" panose="020F0502020204030204" pitchFamily="34" charset="0"/>
            </a:endParaRPr>
          </a:p>
          <a:p>
            <a:pPr marL="342900" indent="-342900" defTabSz="1216660">
              <a:lnSpc>
                <a:spcPct val="120000"/>
              </a:lnSpc>
              <a:spcBef>
                <a:spcPct val="20000"/>
              </a:spcBef>
              <a:buFont typeface="Arial" panose="020B0604020202020204" pitchFamily="34" charset="0"/>
              <a:buChar char="•"/>
              <a:defRPr/>
            </a:pPr>
            <a:r>
              <a:rPr lang="en-US" altLang="zh-CN" sz="2400" b="1" dirty="0">
                <a:solidFill>
                  <a:prstClr val="black">
                    <a:lumMod val="95000"/>
                    <a:lumOff val="5000"/>
                  </a:prstClr>
                </a:solidFill>
                <a:latin typeface="思源宋体 Heavy" panose="02020900000000000000" pitchFamily="18" charset="-122"/>
                <a:ea typeface="思源宋体 Heavy" panose="02020900000000000000" pitchFamily="18" charset="-122"/>
                <a:cs typeface="+mn-ea"/>
                <a:sym typeface="Calibri" panose="020F0502020204030204" pitchFamily="34" charset="0"/>
              </a:rPr>
              <a:t>锐化</a:t>
            </a:r>
            <a:endParaRPr lang="en-US" altLang="zh-CN" sz="2400" b="1" dirty="0">
              <a:solidFill>
                <a:prstClr val="black">
                  <a:lumMod val="95000"/>
                  <a:lumOff val="5000"/>
                </a:prstClr>
              </a:solidFill>
              <a:latin typeface="思源宋体 Heavy" panose="02020900000000000000" pitchFamily="18" charset="-122"/>
              <a:ea typeface="思源宋体 Heavy" panose="02020900000000000000" pitchFamily="18" charset="-122"/>
              <a:cs typeface="+mn-ea"/>
              <a:sym typeface="Calibri" panose="020F0502020204030204" pitchFamily="34" charset="0"/>
            </a:endParaRPr>
          </a:p>
        </p:txBody>
      </p:sp>
      <p:sp>
        <p:nvSpPr>
          <p:cNvPr id="31" name="TextBox 13"/>
          <p:cNvSpPr txBox="1"/>
          <p:nvPr/>
        </p:nvSpPr>
        <p:spPr>
          <a:xfrm>
            <a:off x="5243113" y="2749853"/>
            <a:ext cx="1705732" cy="442595"/>
          </a:xfrm>
          <a:prstGeom prst="rect">
            <a:avLst/>
          </a:prstGeom>
          <a:noFill/>
        </p:spPr>
        <p:txBody>
          <a:bodyPr wrap="square" lIns="0" tIns="0" rIns="0" bIns="0" rtlCol="0" anchor="t" anchorCtr="0">
            <a:spAutoFit/>
          </a:bodyPr>
          <a:p>
            <a:pPr marL="285750" indent="-285750" defTabSz="1216660">
              <a:lnSpc>
                <a:spcPct val="120000"/>
              </a:lnSpc>
              <a:spcBef>
                <a:spcPct val="20000"/>
              </a:spcBef>
              <a:buFont typeface="Arial" panose="020B0604020202020204" pitchFamily="34" charset="0"/>
              <a:buChar char="•"/>
              <a:defRPr/>
            </a:pPr>
            <a:r>
              <a:rPr lang="zh-CN" altLang="en-US" sz="2400" b="1" dirty="0">
                <a:solidFill>
                  <a:prstClr val="black">
                    <a:lumMod val="95000"/>
                    <a:lumOff val="5000"/>
                  </a:prstClr>
                </a:solidFill>
                <a:latin typeface="思源宋体 Heavy" panose="02020900000000000000" pitchFamily="18" charset="-122"/>
                <a:ea typeface="思源宋体 Heavy" panose="02020900000000000000" pitchFamily="18" charset="-122"/>
                <a:cs typeface="+mn-ea"/>
                <a:sym typeface="Calibri" panose="020F0502020204030204" pitchFamily="34" charset="0"/>
              </a:rPr>
              <a:t>阈值化</a:t>
            </a:r>
            <a:endParaRPr lang="zh-CN" altLang="en-US" sz="2400" b="1" dirty="0">
              <a:solidFill>
                <a:prstClr val="black">
                  <a:lumMod val="95000"/>
                  <a:lumOff val="5000"/>
                </a:prstClr>
              </a:solidFill>
              <a:latin typeface="思源宋体 Heavy" panose="02020900000000000000" pitchFamily="18" charset="-122"/>
              <a:ea typeface="思源宋体 Heavy" panose="02020900000000000000" pitchFamily="18" charset="-122"/>
              <a:cs typeface="+mn-ea"/>
              <a:sym typeface="Calibri" panose="020F0502020204030204" pitchFamily="34" charset="0"/>
            </a:endParaRPr>
          </a:p>
        </p:txBody>
      </p:sp>
      <p:sp>
        <p:nvSpPr>
          <p:cNvPr id="32" name="TextBox 13"/>
          <p:cNvSpPr txBox="1"/>
          <p:nvPr/>
        </p:nvSpPr>
        <p:spPr>
          <a:xfrm>
            <a:off x="6904355" y="2749550"/>
            <a:ext cx="1996440" cy="442595"/>
          </a:xfrm>
          <a:prstGeom prst="rect">
            <a:avLst/>
          </a:prstGeom>
          <a:noFill/>
        </p:spPr>
        <p:txBody>
          <a:bodyPr wrap="square" lIns="0" tIns="0" rIns="0" bIns="0" rtlCol="0" anchor="t" anchorCtr="0">
            <a:spAutoFit/>
          </a:bodyPr>
          <a:p>
            <a:pPr marL="285750" indent="-285750" defTabSz="1216660">
              <a:lnSpc>
                <a:spcPct val="120000"/>
              </a:lnSpc>
              <a:spcBef>
                <a:spcPct val="20000"/>
              </a:spcBef>
              <a:buFont typeface="Arial" panose="020B0604020202020204" pitchFamily="34" charset="0"/>
              <a:buChar char="•"/>
              <a:defRPr/>
            </a:pPr>
            <a:r>
              <a:rPr lang="zh-CN" altLang="en-US" sz="2400" b="1" dirty="0">
                <a:solidFill>
                  <a:prstClr val="black">
                    <a:lumMod val="95000"/>
                    <a:lumOff val="5000"/>
                  </a:prstClr>
                </a:solidFill>
                <a:latin typeface="思源宋体 Heavy" panose="02020900000000000000" pitchFamily="18" charset="-122"/>
                <a:ea typeface="思源宋体 Heavy" panose="02020900000000000000" pitchFamily="18" charset="-122"/>
                <a:cs typeface="+mn-ea"/>
                <a:sym typeface="Calibri" panose="020F0502020204030204" pitchFamily="34" charset="0"/>
              </a:rPr>
              <a:t>腐蚀和膨胀</a:t>
            </a:r>
            <a:endParaRPr lang="zh-CN" altLang="en-US" sz="2400" b="1" dirty="0">
              <a:solidFill>
                <a:prstClr val="black">
                  <a:lumMod val="95000"/>
                  <a:lumOff val="5000"/>
                </a:prstClr>
              </a:solidFill>
              <a:latin typeface="思源宋体 Heavy" panose="02020900000000000000" pitchFamily="18" charset="-122"/>
              <a:ea typeface="思源宋体 Heavy" panose="02020900000000000000" pitchFamily="18" charset="-122"/>
              <a:cs typeface="+mn-ea"/>
              <a:sym typeface="Calibri" panose="020F0502020204030204" pitchFamily="34" charset="0"/>
            </a:endParaRPr>
          </a:p>
        </p:txBody>
      </p:sp>
      <p:cxnSp>
        <p:nvCxnSpPr>
          <p:cNvPr id="34" name="直接连接符 33"/>
          <p:cNvCxnSpPr>
            <a:stCxn id="11" idx="6"/>
            <a:endCxn id="25" idx="2"/>
          </p:cNvCxnSpPr>
          <p:nvPr/>
        </p:nvCxnSpPr>
        <p:spPr>
          <a:xfrm>
            <a:off x="8268970" y="2138045"/>
            <a:ext cx="1548765" cy="635"/>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500"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anim calcmode="lin" valueType="num">
                                      <p:cBhvr>
                                        <p:cTn id="8" dur="500" fill="hold"/>
                                        <p:tgtEl>
                                          <p:spTgt spid="20"/>
                                        </p:tgtEl>
                                        <p:attrNameLst>
                                          <p:attrName>ppt_x</p:attrName>
                                        </p:attrNameLst>
                                      </p:cBhvr>
                                      <p:tavLst>
                                        <p:tav tm="0">
                                          <p:val>
                                            <p:strVal val="#ppt_x"/>
                                          </p:val>
                                        </p:tav>
                                        <p:tav tm="100000">
                                          <p:val>
                                            <p:strVal val="#ppt_x"/>
                                          </p:val>
                                        </p:tav>
                                      </p:tavLst>
                                    </p:anim>
                                    <p:anim calcmode="lin" valueType="num">
                                      <p:cBhvr>
                                        <p:cTn id="9" dur="500" fill="hold"/>
                                        <p:tgtEl>
                                          <p:spTgt spid="2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500"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anim calcmode="lin" valueType="num">
                                      <p:cBhvr>
                                        <p:cTn id="14" dur="500" fill="hold"/>
                                        <p:tgtEl>
                                          <p:spTgt spid="30"/>
                                        </p:tgtEl>
                                        <p:attrNameLst>
                                          <p:attrName>ppt_x</p:attrName>
                                        </p:attrNameLst>
                                      </p:cBhvr>
                                      <p:tavLst>
                                        <p:tav tm="0">
                                          <p:val>
                                            <p:strVal val="#ppt_x"/>
                                          </p:val>
                                        </p:tav>
                                        <p:tav tm="100000">
                                          <p:val>
                                            <p:strVal val="#ppt_x"/>
                                          </p:val>
                                        </p:tav>
                                      </p:tavLst>
                                    </p:anim>
                                    <p:anim calcmode="lin" valueType="num">
                                      <p:cBhvr>
                                        <p:cTn id="15" dur="500" fill="hold"/>
                                        <p:tgtEl>
                                          <p:spTgt spid="30"/>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500"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anim calcmode="lin" valueType="num">
                                      <p:cBhvr>
                                        <p:cTn id="20" dur="500" fill="hold"/>
                                        <p:tgtEl>
                                          <p:spTgt spid="31"/>
                                        </p:tgtEl>
                                        <p:attrNameLst>
                                          <p:attrName>ppt_x</p:attrName>
                                        </p:attrNameLst>
                                      </p:cBhvr>
                                      <p:tavLst>
                                        <p:tav tm="0">
                                          <p:val>
                                            <p:strVal val="#ppt_x"/>
                                          </p:val>
                                        </p:tav>
                                        <p:tav tm="100000">
                                          <p:val>
                                            <p:strVal val="#ppt_x"/>
                                          </p:val>
                                        </p:tav>
                                      </p:tavLst>
                                    </p:anim>
                                    <p:anim calcmode="lin" valueType="num">
                                      <p:cBhvr>
                                        <p:cTn id="21" dur="500" fill="hold"/>
                                        <p:tgtEl>
                                          <p:spTgt spid="31"/>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500"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anim calcmode="lin" valueType="num">
                                      <p:cBhvr>
                                        <p:cTn id="26" dur="500" fill="hold"/>
                                        <p:tgtEl>
                                          <p:spTgt spid="32"/>
                                        </p:tgtEl>
                                        <p:attrNameLst>
                                          <p:attrName>ppt_x</p:attrName>
                                        </p:attrNameLst>
                                      </p:cBhvr>
                                      <p:tavLst>
                                        <p:tav tm="0">
                                          <p:val>
                                            <p:strVal val="#ppt_x"/>
                                          </p:val>
                                        </p:tav>
                                        <p:tav tm="100000">
                                          <p:val>
                                            <p:strVal val="#ppt_x"/>
                                          </p:val>
                                        </p:tav>
                                      </p:tavLst>
                                    </p:anim>
                                    <p:anim calcmode="lin" valueType="num">
                                      <p:cBhvr>
                                        <p:cTn id="27" dur="500" fill="hold"/>
                                        <p:tgtEl>
                                          <p:spTgt spid="32"/>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grpId="0" nodeType="afterEffect">
                                  <p:stCondLst>
                                    <p:cond delay="0"/>
                                  </p:stCondLst>
                                  <p:childTnLst>
                                    <p:set>
                                      <p:cBhvr>
                                        <p:cTn id="30" dur="500"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anim calcmode="lin" valueType="num">
                                      <p:cBhvr>
                                        <p:cTn id="32" dur="500" fill="hold"/>
                                        <p:tgtEl>
                                          <p:spTgt spid="28"/>
                                        </p:tgtEl>
                                        <p:attrNameLst>
                                          <p:attrName>ppt_x</p:attrName>
                                        </p:attrNameLst>
                                      </p:cBhvr>
                                      <p:tavLst>
                                        <p:tav tm="0">
                                          <p:val>
                                            <p:strVal val="#ppt_x"/>
                                          </p:val>
                                        </p:tav>
                                        <p:tav tm="100000">
                                          <p:val>
                                            <p:strVal val="#ppt_x"/>
                                          </p:val>
                                        </p:tav>
                                      </p:tavLst>
                                    </p:anim>
                                    <p:anim calcmode="lin" valueType="num">
                                      <p:cBhvr>
                                        <p:cTn id="33" dur="5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0" grpId="0"/>
      <p:bldP spid="31" grpId="0"/>
      <p:bldP spid="32" grpId="0"/>
      <p:bldP spid="2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zh-CN" altLang="en-US" sz="2000" b="1" dirty="0">
                  <a:solidFill>
                    <a:srgbClr val="5C5C6A"/>
                  </a:solidFill>
                  <a:latin typeface="Arial" panose="020B0604020202020204" pitchFamily="34" charset="0"/>
                  <a:cs typeface="Arial" panose="020B0604020202020204" pitchFamily="34" charset="0"/>
                </a:rPr>
                <a:t>基本原理</a:t>
              </a:r>
              <a:endParaRPr lang="zh-CN" altLang="en-US" sz="2000" b="1" dirty="0">
                <a:solidFill>
                  <a:srgbClr val="5C5C6A"/>
                </a:solidFill>
                <a:latin typeface="Arial" panose="020B0604020202020204" pitchFamily="34" charset="0"/>
                <a:cs typeface="Arial" panose="020B0604020202020204" pitchFamily="34" charset="0"/>
              </a:endParaRPr>
            </a:p>
          </p:txBody>
        </p:sp>
      </p:grpSp>
      <p:grpSp>
        <p:nvGrpSpPr>
          <p:cNvPr id="6" name="组合 5"/>
          <p:cNvGrpSpPr/>
          <p:nvPr/>
        </p:nvGrpSpPr>
        <p:grpSpPr>
          <a:xfrm>
            <a:off x="1066165" y="487680"/>
            <a:ext cx="10143490" cy="5796915"/>
            <a:chOff x="1679" y="768"/>
            <a:chExt cx="15974" cy="9129"/>
          </a:xfrm>
        </p:grpSpPr>
        <p:grpSp>
          <p:nvGrpSpPr>
            <p:cNvPr id="28" name="组合 27"/>
            <p:cNvGrpSpPr/>
            <p:nvPr/>
          </p:nvGrpSpPr>
          <p:grpSpPr>
            <a:xfrm>
              <a:off x="1679" y="768"/>
              <a:ext cx="15974" cy="8115"/>
              <a:chOff x="6901939" y="1931882"/>
              <a:chExt cx="4408758" cy="5381326"/>
            </a:xfrm>
          </p:grpSpPr>
          <p:sp>
            <p:nvSpPr>
              <p:cNvPr id="29" name="TextBox 3"/>
              <p:cNvSpPr txBox="1"/>
              <p:nvPr/>
            </p:nvSpPr>
            <p:spPr>
              <a:xfrm>
                <a:off x="6901939" y="1931882"/>
                <a:ext cx="4408758" cy="673754"/>
              </a:xfrm>
              <a:prstGeom prst="rect">
                <a:avLst/>
              </a:prstGeom>
              <a:solidFill>
                <a:srgbClr val="FFB1B1"/>
              </a:solidFill>
            </p:spPr>
            <p:txBody>
              <a:bodyPr wrap="square" lIns="91440" tIns="45720" rIns="91440" bIns="45720" rtlCol="0">
                <a:spAutoFit/>
              </a:bodyPr>
              <a:lstStyle/>
              <a:p>
                <a:pPr algn="ctr">
                  <a:lnSpc>
                    <a:spcPct val="150000"/>
                  </a:lnSpc>
                </a:pPr>
                <a:r>
                  <a:rPr lang="id-ID" sz="2400" b="1" dirty="0">
                    <a:solidFill>
                      <a:schemeClr val="bg1"/>
                    </a:solidFill>
                    <a:latin typeface="Times New Roman" panose="02020603050405020304" pitchFamily="18" charset="0"/>
                    <a:ea typeface="思源宋体 Heavy" panose="02020900000000000000" pitchFamily="18" charset="-122"/>
                    <a:cs typeface="Times New Roman" panose="02020603050405020304" pitchFamily="18" charset="0"/>
                    <a:sym typeface="+mn-lt"/>
                  </a:rPr>
                  <a:t>一、灰度处理</a:t>
                </a:r>
                <a:endParaRPr lang="id-ID" sz="2400" b="1" dirty="0">
                  <a:solidFill>
                    <a:schemeClr val="bg1"/>
                  </a:solidFill>
                  <a:latin typeface="Times New Roman" panose="02020603050405020304" pitchFamily="18" charset="0"/>
                  <a:ea typeface="思源宋体 Heavy" panose="02020900000000000000" pitchFamily="18" charset="-122"/>
                  <a:cs typeface="Times New Roman" panose="02020603050405020304" pitchFamily="18" charset="0"/>
                  <a:sym typeface="+mn-lt"/>
                </a:endParaRPr>
              </a:p>
            </p:txBody>
          </p:sp>
          <p:sp>
            <p:nvSpPr>
              <p:cNvPr id="32" name="TextBox 5"/>
              <p:cNvSpPr txBox="1"/>
              <p:nvPr/>
            </p:nvSpPr>
            <p:spPr>
              <a:xfrm>
                <a:off x="6902016" y="2589633"/>
                <a:ext cx="4384914" cy="4723575"/>
              </a:xfrm>
              <a:prstGeom prst="rect">
                <a:avLst/>
              </a:prstGeom>
              <a:noFill/>
            </p:spPr>
            <p:txBody>
              <a:bodyPr wrap="square" rtlCol="0">
                <a:spAutoFit/>
              </a:bodyPr>
              <a:lstStyle/>
              <a:p>
                <a:pPr algn="just">
                  <a:lnSpc>
                    <a:spcPct val="150000"/>
                  </a:lnSpc>
                </a:pPr>
                <a:r>
                  <a:rPr dirty="0">
                    <a:solidFill>
                      <a:srgbClr val="5C5C6A"/>
                    </a:solidFill>
                    <a:latin typeface="思源宋体 Heavy" panose="02020900000000000000" pitchFamily="18" charset="-122"/>
                    <a:ea typeface="思源宋体 Heavy" panose="02020900000000000000" pitchFamily="18" charset="-122"/>
                    <a:sym typeface="+mn-lt"/>
                  </a:rPr>
                  <a:t>在进行许多复杂的图像处理之前，都需要将图像转换成灰度单通道。 </a:t>
                </a:r>
                <a:endParaRPr dirty="0">
                  <a:solidFill>
                    <a:srgbClr val="5C5C6A"/>
                  </a:solidFill>
                  <a:latin typeface="思源宋体 Heavy" panose="02020900000000000000" pitchFamily="18" charset="-122"/>
                  <a:ea typeface="思源宋体 Heavy" panose="02020900000000000000" pitchFamily="18" charset="-122"/>
                  <a:sym typeface="+mn-lt"/>
                </a:endParaRPr>
              </a:p>
              <a:p>
                <a:pPr algn="just">
                  <a:lnSpc>
                    <a:spcPct val="150000"/>
                  </a:lnSpc>
                </a:pPr>
                <a:r>
                  <a:rPr dirty="0">
                    <a:solidFill>
                      <a:srgbClr val="5C5C6A"/>
                    </a:solidFill>
                    <a:latin typeface="思源宋体 Heavy" panose="02020900000000000000" pitchFamily="18" charset="-122"/>
                    <a:ea typeface="思源宋体 Heavy" panose="02020900000000000000" pitchFamily="18" charset="-122"/>
                    <a:sym typeface="+mn-lt"/>
                  </a:rPr>
                  <a:t>在没有使用 OpenCV 之前，在 Android 上操作 Bitmap 是如何得到一张 RGBA 图片的灰度图像的： Android 转化为 bitmap 类得到灰度图像，并对其数据做如下操作：</a:t>
                </a:r>
                <a:endParaRPr dirty="0">
                  <a:solidFill>
                    <a:srgbClr val="5C5C6A"/>
                  </a:solidFill>
                  <a:latin typeface="思源宋体 Heavy" panose="02020900000000000000" pitchFamily="18" charset="-122"/>
                  <a:ea typeface="思源宋体 Heavy" panose="02020900000000000000" pitchFamily="18" charset="-122"/>
                  <a:sym typeface="+mn-lt"/>
                </a:endParaRPr>
              </a:p>
              <a:p>
                <a:pPr algn="just">
                  <a:lnSpc>
                    <a:spcPct val="150000"/>
                  </a:lnSpc>
                </a:pPr>
                <a:endParaRPr sz="1400" dirty="0">
                  <a:solidFill>
                    <a:srgbClr val="5C5C6A"/>
                  </a:solidFill>
                  <a:latin typeface="思源宋体 Heavy" panose="02020900000000000000" pitchFamily="18" charset="-122"/>
                  <a:ea typeface="思源宋体 Heavy" panose="02020900000000000000" pitchFamily="18" charset="-122"/>
                  <a:sym typeface="+mn-lt"/>
                </a:endParaRPr>
              </a:p>
              <a:p>
                <a:pPr algn="just">
                  <a:lnSpc>
                    <a:spcPct val="150000"/>
                  </a:lnSpc>
                </a:pPr>
                <a:endParaRPr sz="1400" dirty="0">
                  <a:solidFill>
                    <a:srgbClr val="5C5C6A"/>
                  </a:solidFill>
                  <a:latin typeface="思源宋体 Heavy" panose="02020900000000000000" pitchFamily="18" charset="-122"/>
                  <a:ea typeface="思源宋体 Heavy" panose="02020900000000000000" pitchFamily="18" charset="-122"/>
                  <a:sym typeface="+mn-lt"/>
                </a:endParaRPr>
              </a:p>
              <a:p>
                <a:pPr algn="just">
                  <a:lnSpc>
                    <a:spcPct val="150000"/>
                  </a:lnSpc>
                </a:pPr>
                <a:endParaRPr sz="1400" dirty="0">
                  <a:solidFill>
                    <a:srgbClr val="5C5C6A"/>
                  </a:solidFill>
                  <a:latin typeface="思源宋体 Heavy" panose="02020900000000000000" pitchFamily="18" charset="-122"/>
                  <a:ea typeface="思源宋体 Heavy" panose="02020900000000000000" pitchFamily="18" charset="-122"/>
                  <a:sym typeface="+mn-lt"/>
                </a:endParaRPr>
              </a:p>
              <a:p>
                <a:pPr algn="just">
                  <a:lnSpc>
                    <a:spcPct val="150000"/>
                  </a:lnSpc>
                </a:pPr>
                <a:endParaRPr sz="1400" dirty="0">
                  <a:solidFill>
                    <a:srgbClr val="5C5C6A"/>
                  </a:solidFill>
                  <a:latin typeface="思源宋体 Heavy" panose="02020900000000000000" pitchFamily="18" charset="-122"/>
                  <a:ea typeface="思源宋体 Heavy" panose="02020900000000000000" pitchFamily="18" charset="-122"/>
                  <a:sym typeface="+mn-lt"/>
                </a:endParaRPr>
              </a:p>
              <a:p>
                <a:pPr algn="just">
                  <a:lnSpc>
                    <a:spcPct val="150000"/>
                  </a:lnSpc>
                </a:pPr>
                <a:endParaRPr sz="1400" dirty="0">
                  <a:solidFill>
                    <a:srgbClr val="5C5C6A"/>
                  </a:solidFill>
                  <a:latin typeface="思源宋体 Heavy" panose="02020900000000000000" pitchFamily="18" charset="-122"/>
                  <a:ea typeface="思源宋体 Heavy" panose="02020900000000000000" pitchFamily="18" charset="-122"/>
                  <a:sym typeface="+mn-lt"/>
                </a:endParaRPr>
              </a:p>
              <a:p>
                <a:pPr algn="just">
                  <a:lnSpc>
                    <a:spcPct val="150000"/>
                  </a:lnSpc>
                </a:pPr>
                <a:endParaRPr sz="1400" dirty="0">
                  <a:solidFill>
                    <a:srgbClr val="5C5C6A"/>
                  </a:solidFill>
                  <a:latin typeface="思源宋体 Heavy" panose="02020900000000000000" pitchFamily="18" charset="-122"/>
                  <a:ea typeface="思源宋体 Heavy" panose="02020900000000000000" pitchFamily="18" charset="-122"/>
                  <a:sym typeface="+mn-lt"/>
                </a:endParaRPr>
              </a:p>
              <a:p>
                <a:pPr algn="just">
                  <a:lnSpc>
                    <a:spcPct val="150000"/>
                  </a:lnSpc>
                </a:pPr>
                <a:endParaRPr lang="zh-CN" dirty="0">
                  <a:solidFill>
                    <a:srgbClr val="5C5C6A"/>
                  </a:solidFill>
                  <a:latin typeface="思源宋体 Heavy" panose="02020900000000000000" pitchFamily="18" charset="-122"/>
                  <a:ea typeface="思源宋体 Heavy" panose="02020900000000000000" pitchFamily="18" charset="-122"/>
                  <a:sym typeface="+mn-lt"/>
                </a:endParaRPr>
              </a:p>
              <a:p>
                <a:pPr algn="just">
                  <a:lnSpc>
                    <a:spcPct val="150000"/>
                  </a:lnSpc>
                </a:pPr>
                <a:r>
                  <a:rPr lang="zh-CN" dirty="0">
                    <a:solidFill>
                      <a:srgbClr val="5C5C6A"/>
                    </a:solidFill>
                    <a:latin typeface="思源宋体 Heavy" panose="02020900000000000000" pitchFamily="18" charset="-122"/>
                    <a:ea typeface="思源宋体 Heavy" panose="02020900000000000000" pitchFamily="18" charset="-122"/>
                    <a:sym typeface="+mn-lt"/>
                  </a:rPr>
                  <a:t>得</a:t>
                </a:r>
                <a:r>
                  <a:rPr dirty="0">
                    <a:solidFill>
                      <a:srgbClr val="5C5C6A"/>
                    </a:solidFill>
                    <a:latin typeface="思源宋体 Heavy" panose="02020900000000000000" pitchFamily="18" charset="-122"/>
                    <a:ea typeface="思源宋体 Heavy" panose="02020900000000000000" pitchFamily="18" charset="-122"/>
                    <a:sym typeface="+mn-lt"/>
                  </a:rPr>
                  <a:t>到的图片的通道仍然与原图保持一致，归根揭底还是一个RGBA</a:t>
                </a:r>
                <a:endParaRPr dirty="0">
                  <a:solidFill>
                    <a:srgbClr val="5C5C6A"/>
                  </a:solidFill>
                  <a:latin typeface="思源宋体 Heavy" panose="02020900000000000000" pitchFamily="18" charset="-122"/>
                  <a:ea typeface="思源宋体 Heavy" panose="02020900000000000000" pitchFamily="18" charset="-122"/>
                  <a:sym typeface="+mn-lt"/>
                </a:endParaRPr>
              </a:p>
              <a:p>
                <a:pPr algn="just">
                  <a:lnSpc>
                    <a:spcPct val="150000"/>
                  </a:lnSpc>
                </a:pPr>
                <a:r>
                  <a:rPr dirty="0">
                    <a:solidFill>
                      <a:srgbClr val="5C5C6A"/>
                    </a:solidFill>
                    <a:latin typeface="思源宋体 Heavy" panose="02020900000000000000" pitchFamily="18" charset="-122"/>
                    <a:ea typeface="思源宋体 Heavy" panose="02020900000000000000" pitchFamily="18" charset="-122"/>
                    <a:sym typeface="+mn-lt"/>
                  </a:rPr>
                  <a:t>的图片，只是颜色值为gray而已。</a:t>
                </a:r>
                <a:endParaRPr b="1" dirty="0">
                  <a:solidFill>
                    <a:srgbClr val="5C5C6A"/>
                  </a:solidFill>
                  <a:latin typeface="思源宋体 Heavy" panose="02020900000000000000" pitchFamily="18" charset="-122"/>
                  <a:ea typeface="思源宋体 Heavy" panose="02020900000000000000" pitchFamily="18" charset="-122"/>
                  <a:sym typeface="+mn-lt"/>
                </a:endParaRPr>
              </a:p>
            </p:txBody>
          </p:sp>
        </p:grpSp>
        <p:pic>
          <p:nvPicPr>
            <p:cNvPr id="30" name="图片 29"/>
            <p:cNvPicPr>
              <a:picLocks noChangeAspect="1"/>
            </p:cNvPicPr>
            <p:nvPr/>
          </p:nvPicPr>
          <p:blipFill>
            <a:blip r:embed="rId1"/>
            <a:stretch>
              <a:fillRect/>
            </a:stretch>
          </p:blipFill>
          <p:spPr>
            <a:xfrm>
              <a:off x="1798" y="4275"/>
              <a:ext cx="15736" cy="2778"/>
            </a:xfrm>
            <a:prstGeom prst="rect">
              <a:avLst/>
            </a:prstGeom>
          </p:spPr>
        </p:pic>
        <p:pic>
          <p:nvPicPr>
            <p:cNvPr id="33" name="图片 32" descr="20190905102334935[1]"/>
            <p:cNvPicPr>
              <a:picLocks noChangeAspect="1"/>
            </p:cNvPicPr>
            <p:nvPr/>
          </p:nvPicPr>
          <p:blipFill>
            <a:blip r:embed="rId2"/>
            <a:srcRect l="12627" t="16427" r="13023" b="69438"/>
            <a:stretch>
              <a:fillRect/>
            </a:stretch>
          </p:blipFill>
          <p:spPr>
            <a:xfrm>
              <a:off x="12218" y="7659"/>
              <a:ext cx="5435" cy="2239"/>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zh-CN" altLang="en-US" sz="2000" b="1" dirty="0">
                  <a:solidFill>
                    <a:srgbClr val="5C5C6A"/>
                  </a:solidFill>
                  <a:latin typeface="Arial" panose="020B0604020202020204" pitchFamily="34" charset="0"/>
                  <a:cs typeface="Arial" panose="020B0604020202020204" pitchFamily="34" charset="0"/>
                </a:rPr>
                <a:t>基本原理</a:t>
              </a:r>
              <a:endParaRPr lang="zh-CN" altLang="en-US" sz="2000" b="1" dirty="0">
                <a:solidFill>
                  <a:srgbClr val="5C5C6A"/>
                </a:solidFill>
                <a:latin typeface="Arial" panose="020B0604020202020204" pitchFamily="34" charset="0"/>
                <a:cs typeface="Arial" panose="020B0604020202020204" pitchFamily="34" charset="0"/>
              </a:endParaRPr>
            </a:p>
          </p:txBody>
        </p:sp>
      </p:grpSp>
      <p:grpSp>
        <p:nvGrpSpPr>
          <p:cNvPr id="6" name="组合 5"/>
          <p:cNvGrpSpPr/>
          <p:nvPr/>
        </p:nvGrpSpPr>
        <p:grpSpPr>
          <a:xfrm>
            <a:off x="1066165" y="899160"/>
            <a:ext cx="10143490" cy="5134610"/>
            <a:chOff x="1679" y="1416"/>
            <a:chExt cx="15974" cy="8086"/>
          </a:xfrm>
        </p:grpSpPr>
        <p:grpSp>
          <p:nvGrpSpPr>
            <p:cNvPr id="28" name="组合 27"/>
            <p:cNvGrpSpPr/>
            <p:nvPr/>
          </p:nvGrpSpPr>
          <p:grpSpPr>
            <a:xfrm>
              <a:off x="1679" y="1416"/>
              <a:ext cx="15974" cy="8087"/>
              <a:chOff x="6901939" y="1931882"/>
              <a:chExt cx="4408758" cy="5362750"/>
            </a:xfrm>
          </p:grpSpPr>
          <p:sp>
            <p:nvSpPr>
              <p:cNvPr id="29" name="TextBox 3"/>
              <p:cNvSpPr txBox="1"/>
              <p:nvPr/>
            </p:nvSpPr>
            <p:spPr>
              <a:xfrm>
                <a:off x="6901939" y="1931882"/>
                <a:ext cx="4408758" cy="673754"/>
              </a:xfrm>
              <a:prstGeom prst="rect">
                <a:avLst/>
              </a:prstGeom>
              <a:solidFill>
                <a:srgbClr val="FFB1B1"/>
              </a:solidFill>
            </p:spPr>
            <p:txBody>
              <a:bodyPr wrap="square" lIns="91440" tIns="45720" rIns="91440" bIns="45720" rtlCol="0">
                <a:spAutoFit/>
              </a:bodyPr>
              <a:lstStyle/>
              <a:p>
                <a:pPr algn="ctr">
                  <a:lnSpc>
                    <a:spcPct val="150000"/>
                  </a:lnSpc>
                </a:pPr>
                <a:r>
                  <a:rPr lang="id-ID" sz="2400" b="1" dirty="0">
                    <a:solidFill>
                      <a:schemeClr val="bg1"/>
                    </a:solidFill>
                    <a:latin typeface="Times New Roman" panose="02020603050405020304" pitchFamily="18" charset="0"/>
                    <a:ea typeface="思源宋体 Heavy" panose="02020900000000000000" pitchFamily="18" charset="-122"/>
                    <a:cs typeface="Times New Roman" panose="02020603050405020304" pitchFamily="18" charset="0"/>
                    <a:sym typeface="+mn-lt"/>
                  </a:rPr>
                  <a:t>一、灰度处理</a:t>
                </a:r>
                <a:endParaRPr lang="id-ID" sz="2400" b="1" dirty="0">
                  <a:solidFill>
                    <a:schemeClr val="bg1"/>
                  </a:solidFill>
                  <a:latin typeface="Times New Roman" panose="02020603050405020304" pitchFamily="18" charset="0"/>
                  <a:ea typeface="思源宋体 Heavy" panose="02020900000000000000" pitchFamily="18" charset="-122"/>
                  <a:cs typeface="Times New Roman" panose="02020603050405020304" pitchFamily="18" charset="0"/>
                  <a:sym typeface="+mn-lt"/>
                </a:endParaRPr>
              </a:p>
            </p:txBody>
          </p:sp>
          <p:sp>
            <p:nvSpPr>
              <p:cNvPr id="32" name="TextBox 5"/>
              <p:cNvSpPr txBox="1"/>
              <p:nvPr/>
            </p:nvSpPr>
            <p:spPr>
              <a:xfrm>
                <a:off x="6902016" y="2860188"/>
                <a:ext cx="4384914" cy="4434444"/>
              </a:xfrm>
              <a:prstGeom prst="rect">
                <a:avLst/>
              </a:prstGeom>
              <a:noFill/>
            </p:spPr>
            <p:txBody>
              <a:bodyPr wrap="square" rtlCol="0">
                <a:spAutoFit/>
              </a:bodyPr>
              <a:lstStyle/>
              <a:p>
                <a:pPr algn="just">
                  <a:lnSpc>
                    <a:spcPct val="150000"/>
                  </a:lnSpc>
                </a:pPr>
                <a:r>
                  <a:rPr sz="2000" dirty="0">
                    <a:solidFill>
                      <a:srgbClr val="5C5C6A"/>
                    </a:solidFill>
                    <a:latin typeface="思源宋体 Heavy" panose="02020900000000000000" pitchFamily="18" charset="-122"/>
                    <a:ea typeface="思源宋体 Heavy" panose="02020900000000000000" pitchFamily="18" charset="-122"/>
                    <a:sym typeface="+mn-lt"/>
                  </a:rPr>
                  <a:t>OpenCV 给我们提供来更为彻底的处理函数：</a:t>
                </a:r>
                <a:endParaRPr sz="2000" dirty="0">
                  <a:solidFill>
                    <a:srgbClr val="5C5C6A"/>
                  </a:solidFill>
                  <a:latin typeface="思源宋体 Heavy" panose="02020900000000000000" pitchFamily="18" charset="-122"/>
                  <a:ea typeface="思源宋体 Heavy" panose="02020900000000000000" pitchFamily="18" charset="-122"/>
                  <a:sym typeface="+mn-lt"/>
                </a:endParaRPr>
              </a:p>
              <a:p>
                <a:pPr algn="just">
                  <a:lnSpc>
                    <a:spcPct val="150000"/>
                  </a:lnSpc>
                </a:pPr>
                <a:r>
                  <a:rPr lang="en-US" sz="2000" b="1" dirty="0">
                    <a:solidFill>
                      <a:srgbClr val="5C5C6A"/>
                    </a:solidFill>
                    <a:latin typeface="思源宋体 Heavy" panose="02020900000000000000" pitchFamily="18" charset="-122"/>
                    <a:ea typeface="思源宋体 Heavy" panose="02020900000000000000" pitchFamily="18" charset="-122"/>
                    <a:sym typeface="+mn-lt"/>
                  </a:rPr>
                  <a:t>	</a:t>
                </a:r>
                <a:r>
                  <a:rPr sz="2400" b="1" dirty="0">
                    <a:solidFill>
                      <a:srgbClr val="5C5C6A"/>
                    </a:solidFill>
                    <a:latin typeface="思源宋体 Heavy" panose="02020900000000000000" pitchFamily="18" charset="-122"/>
                    <a:ea typeface="思源宋体 Heavy" panose="02020900000000000000" pitchFamily="18" charset="-122"/>
                    <a:sym typeface="+mn-lt"/>
                  </a:rPr>
                  <a:t>Imgproc.cvtColor(Mat src, Mat dst, ind code)</a:t>
                </a:r>
                <a:endParaRPr lang="en-US" sz="2000" dirty="0">
                  <a:solidFill>
                    <a:srgbClr val="5C5C6A"/>
                  </a:solidFill>
                  <a:latin typeface="思源宋体 Heavy" panose="02020900000000000000" pitchFamily="18" charset="-122"/>
                  <a:ea typeface="思源宋体 Heavy" panose="02020900000000000000" pitchFamily="18" charset="-122"/>
                  <a:sym typeface="+mn-lt"/>
                </a:endParaRPr>
              </a:p>
              <a:p>
                <a:pPr marL="342900" indent="-342900" algn="just">
                  <a:lnSpc>
                    <a:spcPct val="150000"/>
                  </a:lnSpc>
                  <a:buFont typeface="Arial" panose="020B0604020202020204" pitchFamily="34" charset="0"/>
                  <a:buChar char="•"/>
                </a:pPr>
                <a:r>
                  <a:rPr sz="2000" dirty="0">
                    <a:solidFill>
                      <a:srgbClr val="5C5C6A"/>
                    </a:solidFill>
                    <a:latin typeface="思源宋体 Heavy" panose="02020900000000000000" pitchFamily="18" charset="-122"/>
                    <a:ea typeface="思源宋体 Heavy" panose="02020900000000000000" pitchFamily="18" charset="-122"/>
                    <a:sym typeface="+mn-lt"/>
                  </a:rPr>
                  <a:t>src为要处理的图片</a:t>
                </a:r>
                <a:endParaRPr sz="2000" dirty="0">
                  <a:solidFill>
                    <a:srgbClr val="5C5C6A"/>
                  </a:solidFill>
                  <a:latin typeface="思源宋体 Heavy" panose="02020900000000000000" pitchFamily="18" charset="-122"/>
                  <a:ea typeface="思源宋体 Heavy" panose="02020900000000000000" pitchFamily="18" charset="-122"/>
                  <a:sym typeface="+mn-lt"/>
                </a:endParaRPr>
              </a:p>
              <a:p>
                <a:pPr marL="342900" indent="-342900" algn="just">
                  <a:lnSpc>
                    <a:spcPct val="150000"/>
                  </a:lnSpc>
                  <a:buFont typeface="Arial" panose="020B0604020202020204" pitchFamily="34" charset="0"/>
                  <a:buChar char="•"/>
                </a:pPr>
                <a:r>
                  <a:rPr sz="2000" dirty="0">
                    <a:solidFill>
                      <a:srgbClr val="5C5C6A"/>
                    </a:solidFill>
                    <a:latin typeface="思源宋体 Heavy" panose="02020900000000000000" pitchFamily="18" charset="-122"/>
                    <a:ea typeface="思源宋体 Heavy" panose="02020900000000000000" pitchFamily="18" charset="-122"/>
                    <a:sym typeface="+mn-lt"/>
                  </a:rPr>
                  <a:t>dst为处理后输出图片</a:t>
                </a:r>
                <a:endParaRPr sz="2000" dirty="0">
                  <a:solidFill>
                    <a:srgbClr val="5C5C6A"/>
                  </a:solidFill>
                  <a:latin typeface="思源宋体 Heavy" panose="02020900000000000000" pitchFamily="18" charset="-122"/>
                  <a:ea typeface="思源宋体 Heavy" panose="02020900000000000000" pitchFamily="18" charset="-122"/>
                  <a:sym typeface="+mn-lt"/>
                </a:endParaRPr>
              </a:p>
              <a:p>
                <a:pPr marL="342900" indent="-342900" algn="just">
                  <a:lnSpc>
                    <a:spcPct val="150000"/>
                  </a:lnSpc>
                  <a:buFont typeface="Arial" panose="020B0604020202020204" pitchFamily="34" charset="0"/>
                  <a:buChar char="•"/>
                </a:pPr>
                <a:r>
                  <a:rPr sz="2000" dirty="0">
                    <a:solidFill>
                      <a:srgbClr val="5C5C6A"/>
                    </a:solidFill>
                    <a:latin typeface="思源宋体 Heavy" panose="02020900000000000000" pitchFamily="18" charset="-122"/>
                    <a:ea typeface="思源宋体 Heavy" panose="02020900000000000000" pitchFamily="18" charset="-122"/>
                    <a:sym typeface="+mn-lt"/>
                  </a:rPr>
                  <a:t>code为转换模型 </a:t>
                </a:r>
                <a:endParaRPr sz="2000" dirty="0">
                  <a:solidFill>
                    <a:srgbClr val="5C5C6A"/>
                  </a:solidFill>
                  <a:latin typeface="思源宋体 Heavy" panose="02020900000000000000" pitchFamily="18" charset="-122"/>
                  <a:ea typeface="思源宋体 Heavy" panose="02020900000000000000" pitchFamily="18" charset="-122"/>
                  <a:sym typeface="+mn-lt"/>
                </a:endParaRPr>
              </a:p>
              <a:p>
                <a:pPr marL="342900" indent="-342900" algn="just">
                  <a:lnSpc>
                    <a:spcPct val="150000"/>
                  </a:lnSpc>
                  <a:buFont typeface="Arial" panose="020B0604020202020204" pitchFamily="34" charset="0"/>
                  <a:buChar char="•"/>
                </a:pPr>
                <a:endParaRPr sz="2000" dirty="0">
                  <a:solidFill>
                    <a:srgbClr val="5C5C6A"/>
                  </a:solidFill>
                  <a:latin typeface="思源宋体 Heavy" panose="02020900000000000000" pitchFamily="18" charset="-122"/>
                  <a:ea typeface="思源宋体 Heavy" panose="02020900000000000000" pitchFamily="18" charset="-122"/>
                  <a:sym typeface="+mn-lt"/>
                </a:endParaRPr>
              </a:p>
              <a:p>
                <a:pPr algn="just">
                  <a:lnSpc>
                    <a:spcPct val="150000"/>
                  </a:lnSpc>
                </a:pPr>
                <a:r>
                  <a:rPr sz="2000" dirty="0">
                    <a:solidFill>
                      <a:srgbClr val="5C5C6A"/>
                    </a:solidFill>
                    <a:latin typeface="思源宋体 Heavy" panose="02020900000000000000" pitchFamily="18" charset="-122"/>
                    <a:ea typeface="思源宋体 Heavy" panose="02020900000000000000" pitchFamily="18" charset="-122"/>
                    <a:sym typeface="+mn-lt"/>
                  </a:rPr>
                  <a:t>例如我们要将一个RGBA的图片转换成GRAY，如下处理：</a:t>
                </a:r>
                <a:endParaRPr sz="2000" dirty="0">
                  <a:solidFill>
                    <a:srgbClr val="5C5C6A"/>
                  </a:solidFill>
                  <a:latin typeface="思源宋体 Heavy" panose="02020900000000000000" pitchFamily="18" charset="-122"/>
                  <a:ea typeface="思源宋体 Heavy" panose="02020900000000000000" pitchFamily="18" charset="-122"/>
                  <a:sym typeface="+mn-lt"/>
                </a:endParaRPr>
              </a:p>
              <a:p>
                <a:pPr algn="just">
                  <a:lnSpc>
                    <a:spcPct val="150000"/>
                  </a:lnSpc>
                </a:pPr>
                <a:r>
                  <a:rPr lang="en-US" b="1" dirty="0">
                    <a:solidFill>
                      <a:srgbClr val="5C5C6A"/>
                    </a:solidFill>
                    <a:latin typeface="思源宋体 Heavy" panose="02020900000000000000" pitchFamily="18" charset="-122"/>
                    <a:ea typeface="思源宋体 Heavy" panose="02020900000000000000" pitchFamily="18" charset="-122"/>
                    <a:sym typeface="+mn-lt"/>
                  </a:rPr>
                  <a:t>	</a:t>
                </a:r>
                <a:r>
                  <a:rPr sz="2000" b="1" dirty="0">
                    <a:solidFill>
                      <a:srgbClr val="5C5C6A"/>
                    </a:solidFill>
                    <a:latin typeface="思源宋体 Heavy" panose="02020900000000000000" pitchFamily="18" charset="-122"/>
                    <a:ea typeface="思源宋体 Heavy" panose="02020900000000000000" pitchFamily="18" charset="-122"/>
                    <a:sym typeface="+mn-lt"/>
                  </a:rPr>
                  <a:t>Imgproc.cvtColor(src, src, Imgproc.COLOR_RGBA2GRAY)</a:t>
                </a:r>
                <a:endParaRPr sz="1600" b="1" dirty="0">
                  <a:solidFill>
                    <a:srgbClr val="5C5C6A"/>
                  </a:solidFill>
                  <a:latin typeface="思源宋体 Heavy" panose="02020900000000000000" pitchFamily="18" charset="-122"/>
                  <a:ea typeface="思源宋体 Heavy" panose="02020900000000000000" pitchFamily="18" charset="-122"/>
                  <a:sym typeface="+mn-lt"/>
                </a:endParaRPr>
              </a:p>
              <a:p>
                <a:pPr algn="just">
                  <a:lnSpc>
                    <a:spcPct val="150000"/>
                  </a:lnSpc>
                </a:pPr>
                <a:endParaRPr sz="1600" b="1" dirty="0">
                  <a:solidFill>
                    <a:srgbClr val="5C5C6A"/>
                  </a:solidFill>
                  <a:latin typeface="思源宋体 Heavy" panose="02020900000000000000" pitchFamily="18" charset="-122"/>
                  <a:ea typeface="思源宋体 Heavy" panose="02020900000000000000" pitchFamily="18" charset="-122"/>
                  <a:sym typeface="+mn-lt"/>
                </a:endParaRPr>
              </a:p>
            </p:txBody>
          </p:sp>
        </p:grpSp>
        <p:pic>
          <p:nvPicPr>
            <p:cNvPr id="33" name="图片 32" descr="20190905102334935[1]"/>
            <p:cNvPicPr>
              <a:picLocks noChangeAspect="1"/>
            </p:cNvPicPr>
            <p:nvPr/>
          </p:nvPicPr>
          <p:blipFill>
            <a:blip r:embed="rId1"/>
            <a:srcRect l="12627" t="16427" r="13023" b="69438"/>
            <a:stretch>
              <a:fillRect/>
            </a:stretch>
          </p:blipFill>
          <p:spPr>
            <a:xfrm>
              <a:off x="12218" y="4868"/>
              <a:ext cx="5435" cy="2239"/>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zh-CN" altLang="en-US" sz="2000" b="1" dirty="0">
                  <a:solidFill>
                    <a:srgbClr val="5C5C6A"/>
                  </a:solidFill>
                  <a:latin typeface="Arial" panose="020B0604020202020204" pitchFamily="34" charset="0"/>
                  <a:cs typeface="Arial" panose="020B0604020202020204" pitchFamily="34" charset="0"/>
                </a:rPr>
                <a:t>基本原理</a:t>
              </a:r>
              <a:endParaRPr lang="zh-CN" altLang="en-US" sz="2000" b="1" dirty="0">
                <a:solidFill>
                  <a:srgbClr val="5C5C6A"/>
                </a:solidFill>
                <a:latin typeface="Arial" panose="020B0604020202020204" pitchFamily="34" charset="0"/>
                <a:cs typeface="Arial" panose="020B0604020202020204" pitchFamily="34" charset="0"/>
              </a:endParaRPr>
            </a:p>
          </p:txBody>
        </p:sp>
      </p:grpSp>
      <p:grpSp>
        <p:nvGrpSpPr>
          <p:cNvPr id="5" name="组合 4"/>
          <p:cNvGrpSpPr/>
          <p:nvPr/>
        </p:nvGrpSpPr>
        <p:grpSpPr>
          <a:xfrm>
            <a:off x="1031875" y="676910"/>
            <a:ext cx="10201910" cy="5596890"/>
            <a:chOff x="1625" y="1066"/>
            <a:chExt cx="16066" cy="8814"/>
          </a:xfrm>
        </p:grpSpPr>
        <p:grpSp>
          <p:nvGrpSpPr>
            <p:cNvPr id="28" name="组合 27"/>
            <p:cNvGrpSpPr/>
            <p:nvPr/>
          </p:nvGrpSpPr>
          <p:grpSpPr>
            <a:xfrm>
              <a:off x="1625" y="1066"/>
              <a:ext cx="16066" cy="8814"/>
              <a:chOff x="6865608" y="1931882"/>
              <a:chExt cx="4445089" cy="5596356"/>
            </a:xfrm>
          </p:grpSpPr>
          <p:sp>
            <p:nvSpPr>
              <p:cNvPr id="29" name="TextBox 3"/>
              <p:cNvSpPr txBox="1"/>
              <p:nvPr/>
            </p:nvSpPr>
            <p:spPr>
              <a:xfrm>
                <a:off x="6901939" y="1931882"/>
                <a:ext cx="4408758" cy="645105"/>
              </a:xfrm>
              <a:prstGeom prst="rect">
                <a:avLst/>
              </a:prstGeom>
              <a:solidFill>
                <a:srgbClr val="FFB1B1"/>
              </a:solidFill>
            </p:spPr>
            <p:txBody>
              <a:bodyPr wrap="square" lIns="91440" tIns="45720" rIns="91440" bIns="45720" rtlCol="0">
                <a:spAutoFit/>
              </a:bodyPr>
              <a:lstStyle/>
              <a:p>
                <a:pPr algn="ctr">
                  <a:lnSpc>
                    <a:spcPct val="150000"/>
                  </a:lnSpc>
                </a:pPr>
                <a:r>
                  <a:rPr lang="zh-CN" altLang="id-ID" sz="2400" b="1" dirty="0">
                    <a:solidFill>
                      <a:schemeClr val="bg1"/>
                    </a:solidFill>
                    <a:latin typeface="Times New Roman" panose="02020603050405020304" pitchFamily="18" charset="0"/>
                    <a:ea typeface="思源宋体 Heavy" panose="02020900000000000000" pitchFamily="18" charset="-122"/>
                    <a:cs typeface="Times New Roman" panose="02020603050405020304" pitchFamily="18" charset="0"/>
                    <a:sym typeface="+mn-lt"/>
                  </a:rPr>
                  <a:t>二</a:t>
                </a:r>
                <a:r>
                  <a:rPr lang="id-ID" sz="2400" b="1" dirty="0">
                    <a:solidFill>
                      <a:schemeClr val="bg1"/>
                    </a:solidFill>
                    <a:latin typeface="Times New Roman" panose="02020603050405020304" pitchFamily="18" charset="0"/>
                    <a:ea typeface="思源宋体 Heavy" panose="02020900000000000000" pitchFamily="18" charset="-122"/>
                    <a:cs typeface="Times New Roman" panose="02020603050405020304" pitchFamily="18" charset="0"/>
                    <a:sym typeface="+mn-lt"/>
                  </a:rPr>
                  <a:t>、线性滤波</a:t>
                </a:r>
                <a:endParaRPr lang="id-ID" sz="2400" b="1" dirty="0">
                  <a:solidFill>
                    <a:schemeClr val="bg1"/>
                  </a:solidFill>
                  <a:latin typeface="Times New Roman" panose="02020603050405020304" pitchFamily="18" charset="0"/>
                  <a:ea typeface="思源宋体 Heavy" panose="02020900000000000000" pitchFamily="18" charset="-122"/>
                  <a:cs typeface="Times New Roman" panose="02020603050405020304" pitchFamily="18" charset="0"/>
                  <a:sym typeface="+mn-lt"/>
                </a:endParaRPr>
              </a:p>
            </p:txBody>
          </p:sp>
          <p:sp>
            <p:nvSpPr>
              <p:cNvPr id="32" name="TextBox 5"/>
              <p:cNvSpPr txBox="1"/>
              <p:nvPr/>
            </p:nvSpPr>
            <p:spPr>
              <a:xfrm>
                <a:off x="6865608" y="2589633"/>
                <a:ext cx="4384914" cy="4938605"/>
              </a:xfrm>
              <a:prstGeom prst="rect">
                <a:avLst/>
              </a:prstGeom>
              <a:noFill/>
            </p:spPr>
            <p:txBody>
              <a:bodyPr wrap="square" rtlCol="0">
                <a:spAutoFit/>
              </a:bodyPr>
              <a:lstStyle/>
              <a:p>
                <a:pPr algn="just">
                  <a:lnSpc>
                    <a:spcPct val="150000"/>
                  </a:lnSpc>
                </a:pPr>
                <a:r>
                  <a:rPr dirty="0">
                    <a:solidFill>
                      <a:srgbClr val="5C5C6A"/>
                    </a:solidFill>
                    <a:latin typeface="思源宋体 Heavy" panose="02020900000000000000" pitchFamily="18" charset="-122"/>
                    <a:ea typeface="思源宋体 Heavy" panose="02020900000000000000" pitchFamily="18" charset="-122"/>
                    <a:sym typeface="+mn-lt"/>
                  </a:rPr>
                  <a:t>线性滤波最常见对一种用途是降噪，噪声是图像中亮度或色彩信息对随机变化，一般用模糊操作来减少图像中对噪声。</a:t>
                </a:r>
                <a:endParaRPr sz="1400" dirty="0">
                  <a:solidFill>
                    <a:srgbClr val="5C5C6A"/>
                  </a:solidFill>
                  <a:latin typeface="思源宋体 Heavy" panose="02020900000000000000" pitchFamily="18" charset="-122"/>
                  <a:ea typeface="思源宋体 Heavy" panose="02020900000000000000" pitchFamily="18" charset="-122"/>
                  <a:sym typeface="+mn-lt"/>
                </a:endParaRPr>
              </a:p>
              <a:p>
                <a:pPr algn="just">
                  <a:lnSpc>
                    <a:spcPct val="150000"/>
                  </a:lnSpc>
                </a:pPr>
                <a:r>
                  <a:rPr lang="zh-CN" b="1" dirty="0">
                    <a:solidFill>
                      <a:srgbClr val="5C5C6A"/>
                    </a:solidFill>
                    <a:latin typeface="思源宋体 Heavy" panose="02020900000000000000" pitchFamily="18" charset="-122"/>
                    <a:ea typeface="思源宋体 Heavy" panose="02020900000000000000" pitchFamily="18" charset="-122"/>
                    <a:sym typeface="+mn-lt"/>
                  </a:rPr>
                  <a:t>2.1、高斯模糊</a:t>
                </a:r>
                <a:endParaRPr lang="zh-CN" b="1" dirty="0">
                  <a:solidFill>
                    <a:srgbClr val="5C5C6A"/>
                  </a:solidFill>
                  <a:latin typeface="思源宋体 Heavy" panose="02020900000000000000" pitchFamily="18" charset="-122"/>
                  <a:ea typeface="思源宋体 Heavy" panose="02020900000000000000" pitchFamily="18" charset="-122"/>
                  <a:sym typeface="+mn-lt"/>
                </a:endParaRPr>
              </a:p>
              <a:p>
                <a:pPr algn="just">
                  <a:lnSpc>
                    <a:spcPct val="150000"/>
                  </a:lnSpc>
                </a:pPr>
                <a:r>
                  <a:rPr lang="zh-CN" dirty="0">
                    <a:solidFill>
                      <a:srgbClr val="5C5C6A"/>
                    </a:solidFill>
                    <a:latin typeface="思源宋体 Heavy" panose="02020900000000000000" pitchFamily="18" charset="-122"/>
                    <a:ea typeface="思源宋体 Heavy" panose="02020900000000000000" pitchFamily="18" charset="-122"/>
                    <a:sym typeface="+mn-lt"/>
                  </a:rPr>
                  <a:t>高斯模糊是比较常用的模糊算法，在许多图片美化工具中都用经常用到。 OpenCV 提供了内置函数用来在应用中执行高斯模糊：</a:t>
                </a:r>
                <a:endParaRPr lang="zh-CN" dirty="0">
                  <a:solidFill>
                    <a:srgbClr val="5C5C6A"/>
                  </a:solidFill>
                  <a:latin typeface="思源宋体 Heavy" panose="02020900000000000000" pitchFamily="18" charset="-122"/>
                  <a:ea typeface="思源宋体 Heavy" panose="02020900000000000000" pitchFamily="18" charset="-122"/>
                  <a:sym typeface="+mn-lt"/>
                </a:endParaRPr>
              </a:p>
              <a:p>
                <a:pPr algn="just">
                  <a:lnSpc>
                    <a:spcPct val="150000"/>
                  </a:lnSpc>
                </a:pPr>
                <a:endParaRPr lang="zh-CN" sz="1400" dirty="0">
                  <a:solidFill>
                    <a:srgbClr val="5C5C6A"/>
                  </a:solidFill>
                  <a:latin typeface="思源宋体 Heavy" panose="02020900000000000000" pitchFamily="18" charset="-122"/>
                  <a:ea typeface="思源宋体 Heavy" panose="02020900000000000000" pitchFamily="18" charset="-122"/>
                  <a:sym typeface="+mn-lt"/>
                </a:endParaRPr>
              </a:p>
              <a:p>
                <a:pPr algn="just">
                  <a:lnSpc>
                    <a:spcPct val="150000"/>
                  </a:lnSpc>
                </a:pPr>
                <a:endParaRPr lang="zh-CN" sz="1400" dirty="0">
                  <a:solidFill>
                    <a:srgbClr val="5C5C6A"/>
                  </a:solidFill>
                  <a:latin typeface="思源宋体 Heavy" panose="02020900000000000000" pitchFamily="18" charset="-122"/>
                  <a:ea typeface="思源宋体 Heavy" panose="02020900000000000000" pitchFamily="18" charset="-122"/>
                  <a:sym typeface="+mn-lt"/>
                </a:endParaRPr>
              </a:p>
              <a:p>
                <a:pPr algn="just">
                  <a:lnSpc>
                    <a:spcPct val="150000"/>
                  </a:lnSpc>
                </a:pPr>
                <a:endParaRPr lang="zh-CN" sz="1400" dirty="0">
                  <a:solidFill>
                    <a:srgbClr val="5C5C6A"/>
                  </a:solidFill>
                  <a:latin typeface="思源宋体 Heavy" panose="02020900000000000000" pitchFamily="18" charset="-122"/>
                  <a:ea typeface="思源宋体 Heavy" panose="02020900000000000000" pitchFamily="18" charset="-122"/>
                  <a:sym typeface="+mn-lt"/>
                </a:endParaRPr>
              </a:p>
              <a:p>
                <a:pPr algn="just">
                  <a:lnSpc>
                    <a:spcPct val="150000"/>
                  </a:lnSpc>
                </a:pPr>
                <a:endParaRPr lang="zh-CN" sz="1400" dirty="0">
                  <a:solidFill>
                    <a:srgbClr val="5C5C6A"/>
                  </a:solidFill>
                  <a:latin typeface="思源宋体 Heavy" panose="02020900000000000000" pitchFamily="18" charset="-122"/>
                  <a:ea typeface="思源宋体 Heavy" panose="02020900000000000000" pitchFamily="18" charset="-122"/>
                  <a:sym typeface="+mn-lt"/>
                </a:endParaRPr>
              </a:p>
              <a:p>
                <a:pPr algn="just">
                  <a:lnSpc>
                    <a:spcPct val="150000"/>
                  </a:lnSpc>
                </a:pPr>
                <a:endParaRPr lang="zh-CN" sz="1400" dirty="0">
                  <a:solidFill>
                    <a:srgbClr val="5C5C6A"/>
                  </a:solidFill>
                  <a:latin typeface="思源宋体 Heavy" panose="02020900000000000000" pitchFamily="18" charset="-122"/>
                  <a:ea typeface="思源宋体 Heavy" panose="02020900000000000000" pitchFamily="18" charset="-122"/>
                  <a:sym typeface="+mn-lt"/>
                </a:endParaRPr>
              </a:p>
              <a:p>
                <a:pPr algn="just">
                  <a:lnSpc>
                    <a:spcPct val="150000"/>
                  </a:lnSpc>
                </a:pPr>
                <a:endParaRPr sz="1400" dirty="0">
                  <a:solidFill>
                    <a:srgbClr val="5C5C6A"/>
                  </a:solidFill>
                  <a:latin typeface="思源宋体 Heavy" panose="02020900000000000000" pitchFamily="18" charset="-122"/>
                  <a:ea typeface="思源宋体 Heavy" panose="02020900000000000000" pitchFamily="18" charset="-122"/>
                  <a:sym typeface="+mn-lt"/>
                </a:endParaRPr>
              </a:p>
              <a:p>
                <a:pPr algn="just">
                  <a:lnSpc>
                    <a:spcPct val="150000"/>
                  </a:lnSpc>
                </a:pPr>
                <a:r>
                  <a:rPr dirty="0">
                    <a:solidFill>
                      <a:srgbClr val="5C5C6A"/>
                    </a:solidFill>
                    <a:latin typeface="思源宋体 Heavy" panose="02020900000000000000" pitchFamily="18" charset="-122"/>
                    <a:ea typeface="思源宋体 Heavy" panose="02020900000000000000" pitchFamily="18" charset="-122"/>
                    <a:sym typeface="+mn-lt"/>
                  </a:rPr>
                  <a:t>例如对图片进行一次高斯模糊处理</a:t>
                </a:r>
                <a:r>
                  <a:rPr lang="zh-CN" dirty="0">
                    <a:solidFill>
                      <a:srgbClr val="5C5C6A"/>
                    </a:solidFill>
                    <a:latin typeface="思源宋体 Heavy" panose="02020900000000000000" pitchFamily="18" charset="-122"/>
                    <a:ea typeface="思源宋体 Heavy" panose="02020900000000000000" pitchFamily="18" charset="-122"/>
                    <a:sym typeface="+mn-lt"/>
                  </a:rPr>
                  <a:t>：</a:t>
                </a:r>
                <a:endParaRPr lang="zh-CN" sz="1400" dirty="0">
                  <a:solidFill>
                    <a:srgbClr val="5C5C6A"/>
                  </a:solidFill>
                  <a:latin typeface="思源宋体 Heavy" panose="02020900000000000000" pitchFamily="18" charset="-122"/>
                  <a:ea typeface="思源宋体 Heavy" panose="02020900000000000000" pitchFamily="18" charset="-122"/>
                  <a:sym typeface="+mn-lt"/>
                </a:endParaRPr>
              </a:p>
              <a:p>
                <a:pPr algn="just">
                  <a:lnSpc>
                    <a:spcPct val="150000"/>
                  </a:lnSpc>
                </a:pPr>
                <a:r>
                  <a:rPr lang="en-US" altLang="zh-CN" b="1" dirty="0">
                    <a:solidFill>
                      <a:srgbClr val="5C5C6A"/>
                    </a:solidFill>
                    <a:latin typeface="思源宋体 Heavy" panose="02020900000000000000" pitchFamily="18" charset="-122"/>
                    <a:ea typeface="思源宋体 Heavy" panose="02020900000000000000" pitchFamily="18" charset="-122"/>
                    <a:sym typeface="+mn-lt"/>
                  </a:rPr>
                  <a:t>	</a:t>
                </a:r>
                <a:r>
                  <a:rPr lang="zh-CN" b="1" dirty="0">
                    <a:solidFill>
                      <a:srgbClr val="5C5C6A"/>
                    </a:solidFill>
                    <a:latin typeface="思源宋体 Heavy" panose="02020900000000000000" pitchFamily="18" charset="-122"/>
                    <a:ea typeface="思源宋体 Heavy" panose="02020900000000000000" pitchFamily="18" charset="-122"/>
                    <a:sym typeface="+mn-lt"/>
                  </a:rPr>
                  <a:t>Imgproc.GaussianBlur(src, src, Size(3.0, 3.0), 0.0,0.0)</a:t>
                </a:r>
                <a:endParaRPr lang="zh-CN" b="1" dirty="0">
                  <a:solidFill>
                    <a:srgbClr val="5C5C6A"/>
                  </a:solidFill>
                  <a:latin typeface="思源宋体 Heavy" panose="02020900000000000000" pitchFamily="18" charset="-122"/>
                  <a:ea typeface="思源宋体 Heavy" panose="02020900000000000000" pitchFamily="18" charset="-122"/>
                  <a:sym typeface="+mn-lt"/>
                </a:endParaRPr>
              </a:p>
            </p:txBody>
          </p:sp>
        </p:grpSp>
        <p:pic>
          <p:nvPicPr>
            <p:cNvPr id="31" name="图片 30"/>
            <p:cNvPicPr>
              <a:picLocks noChangeAspect="1"/>
            </p:cNvPicPr>
            <p:nvPr/>
          </p:nvPicPr>
          <p:blipFill>
            <a:blip r:embed="rId1"/>
            <a:stretch>
              <a:fillRect/>
            </a:stretch>
          </p:blipFill>
          <p:spPr>
            <a:xfrm>
              <a:off x="1756" y="5543"/>
              <a:ext cx="8056" cy="2774"/>
            </a:xfrm>
            <a:prstGeom prst="rect">
              <a:avLst/>
            </a:prstGeom>
          </p:spPr>
        </p:pic>
        <p:pic>
          <p:nvPicPr>
            <p:cNvPr id="33" name="图片 32" descr="20190905103741459[1]"/>
            <p:cNvPicPr>
              <a:picLocks noChangeAspect="1"/>
            </p:cNvPicPr>
            <p:nvPr/>
          </p:nvPicPr>
          <p:blipFill>
            <a:blip r:embed="rId2"/>
            <a:srcRect l="12627" t="15549" r="13023" b="69268"/>
            <a:stretch>
              <a:fillRect/>
            </a:stretch>
          </p:blipFill>
          <p:spPr>
            <a:xfrm>
              <a:off x="12039" y="5728"/>
              <a:ext cx="5435" cy="2405"/>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zh-CN" altLang="en-US" sz="2000" b="1" dirty="0">
                  <a:solidFill>
                    <a:srgbClr val="5C5C6A"/>
                  </a:solidFill>
                  <a:latin typeface="Arial" panose="020B0604020202020204" pitchFamily="34" charset="0"/>
                  <a:cs typeface="Arial" panose="020B0604020202020204" pitchFamily="34" charset="0"/>
                </a:rPr>
                <a:t>基本原理</a:t>
              </a:r>
              <a:endParaRPr lang="zh-CN" altLang="en-US" sz="2000" b="1" dirty="0">
                <a:solidFill>
                  <a:srgbClr val="5C5C6A"/>
                </a:solidFill>
                <a:latin typeface="Arial" panose="020B0604020202020204" pitchFamily="34" charset="0"/>
                <a:cs typeface="Arial" panose="020B0604020202020204" pitchFamily="34" charset="0"/>
              </a:endParaRPr>
            </a:p>
          </p:txBody>
        </p:sp>
      </p:grpSp>
      <p:sp>
        <p:nvSpPr>
          <p:cNvPr id="29" name="TextBox 3"/>
          <p:cNvSpPr txBox="1"/>
          <p:nvPr/>
        </p:nvSpPr>
        <p:spPr>
          <a:xfrm>
            <a:off x="1075055" y="474980"/>
            <a:ext cx="10066020" cy="506730"/>
          </a:xfrm>
          <a:prstGeom prst="rect">
            <a:avLst/>
          </a:prstGeom>
          <a:solidFill>
            <a:srgbClr val="FFB1B1"/>
          </a:solidFill>
        </p:spPr>
        <p:txBody>
          <a:bodyPr wrap="square" lIns="91440" tIns="45720" rIns="91440" bIns="45720" rtlCol="0">
            <a:spAutoFit/>
          </a:bodyPr>
          <a:lstStyle/>
          <a:p>
            <a:pPr algn="ctr">
              <a:lnSpc>
                <a:spcPct val="150000"/>
              </a:lnSpc>
            </a:pPr>
            <a:r>
              <a:rPr lang="zh-CN" altLang="id-ID" b="1" dirty="0">
                <a:solidFill>
                  <a:schemeClr val="bg1"/>
                </a:solidFill>
                <a:latin typeface="Times New Roman" panose="02020603050405020304" pitchFamily="18" charset="0"/>
                <a:ea typeface="思源宋体 Heavy" panose="02020900000000000000" pitchFamily="18" charset="-122"/>
                <a:cs typeface="Times New Roman" panose="02020603050405020304" pitchFamily="18" charset="0"/>
                <a:sym typeface="+mn-lt"/>
              </a:rPr>
              <a:t>二</a:t>
            </a:r>
            <a:r>
              <a:rPr lang="id-ID" b="1" dirty="0">
                <a:solidFill>
                  <a:schemeClr val="bg1"/>
                </a:solidFill>
                <a:latin typeface="Times New Roman" panose="02020603050405020304" pitchFamily="18" charset="0"/>
                <a:ea typeface="思源宋体 Heavy" panose="02020900000000000000" pitchFamily="18" charset="-122"/>
                <a:cs typeface="Times New Roman" panose="02020603050405020304" pitchFamily="18" charset="0"/>
                <a:sym typeface="+mn-lt"/>
              </a:rPr>
              <a:t>、线性滤波</a:t>
            </a:r>
            <a:endParaRPr lang="id-ID" b="1" dirty="0">
              <a:solidFill>
                <a:schemeClr val="bg1"/>
              </a:solidFill>
              <a:latin typeface="Times New Roman" panose="02020603050405020304" pitchFamily="18" charset="0"/>
              <a:ea typeface="思源宋体 Heavy" panose="02020900000000000000" pitchFamily="18" charset="-122"/>
              <a:cs typeface="Times New Roman" panose="02020603050405020304" pitchFamily="18" charset="0"/>
              <a:sym typeface="+mn-lt"/>
            </a:endParaRPr>
          </a:p>
        </p:txBody>
      </p:sp>
      <p:pic>
        <p:nvPicPr>
          <p:cNvPr id="30" name="图片 29" descr="20190905104622594[1]"/>
          <p:cNvPicPr>
            <a:picLocks noChangeAspect="1"/>
          </p:cNvPicPr>
          <p:nvPr/>
        </p:nvPicPr>
        <p:blipFill>
          <a:blip r:embed="rId1"/>
          <a:srcRect l="12627" t="15549" r="12640" b="69261"/>
          <a:stretch>
            <a:fillRect/>
          </a:stretch>
        </p:blipFill>
        <p:spPr>
          <a:xfrm>
            <a:off x="8086090" y="5297170"/>
            <a:ext cx="3292475" cy="1450340"/>
          </a:xfrm>
          <a:prstGeom prst="rect">
            <a:avLst/>
          </a:prstGeom>
        </p:spPr>
      </p:pic>
      <p:pic>
        <p:nvPicPr>
          <p:cNvPr id="33" name="图片 32" descr="20190905105144292[1]"/>
          <p:cNvPicPr>
            <a:picLocks noChangeAspect="1"/>
          </p:cNvPicPr>
          <p:nvPr/>
        </p:nvPicPr>
        <p:blipFill>
          <a:blip r:embed="rId2"/>
          <a:srcRect l="12627" t="16080" r="13023" b="69261"/>
          <a:stretch>
            <a:fillRect/>
          </a:stretch>
        </p:blipFill>
        <p:spPr>
          <a:xfrm>
            <a:off x="7918450" y="5310505"/>
            <a:ext cx="3291840" cy="1406525"/>
          </a:xfrm>
          <a:prstGeom prst="rect">
            <a:avLst/>
          </a:prstGeom>
        </p:spPr>
      </p:pic>
      <p:pic>
        <p:nvPicPr>
          <p:cNvPr id="34" name="图片 33" descr="20190905110517554[1]"/>
          <p:cNvPicPr>
            <a:picLocks noChangeAspect="1"/>
          </p:cNvPicPr>
          <p:nvPr/>
        </p:nvPicPr>
        <p:blipFill>
          <a:blip r:embed="rId3"/>
          <a:srcRect l="13776" t="16597" r="13789" b="69792"/>
          <a:stretch>
            <a:fillRect/>
          </a:stretch>
        </p:blipFill>
        <p:spPr>
          <a:xfrm>
            <a:off x="7901940" y="5297170"/>
            <a:ext cx="3460750" cy="1409700"/>
          </a:xfrm>
          <a:prstGeom prst="rect">
            <a:avLst/>
          </a:prstGeom>
        </p:spPr>
      </p:pic>
      <p:sp>
        <p:nvSpPr>
          <p:cNvPr id="5" name="TextBox 5"/>
          <p:cNvSpPr txBox="1"/>
          <p:nvPr/>
        </p:nvSpPr>
        <p:spPr>
          <a:xfrm>
            <a:off x="1075231" y="2683461"/>
            <a:ext cx="10011580" cy="1337945"/>
          </a:xfrm>
          <a:prstGeom prst="rect">
            <a:avLst/>
          </a:prstGeom>
          <a:noFill/>
        </p:spPr>
        <p:txBody>
          <a:bodyPr wrap="square" rtlCol="0">
            <a:spAutoFit/>
          </a:bodyPr>
          <a:p>
            <a:pPr algn="just">
              <a:lnSpc>
                <a:spcPct val="150000"/>
              </a:lnSpc>
            </a:pPr>
            <a:r>
              <a:rPr lang="zh-CN" b="1" dirty="0">
                <a:solidFill>
                  <a:srgbClr val="5C5C6A"/>
                </a:solidFill>
                <a:latin typeface="思源宋体 Heavy" panose="02020900000000000000" pitchFamily="18" charset="-122"/>
                <a:ea typeface="思源宋体 Heavy" panose="02020900000000000000" pitchFamily="18" charset="-122"/>
                <a:sym typeface="+mn-lt"/>
              </a:rPr>
              <a:t>2.3、均值模糊</a:t>
            </a:r>
            <a:endParaRPr lang="zh-CN" b="1" dirty="0">
              <a:solidFill>
                <a:srgbClr val="5C5C6A"/>
              </a:solidFill>
              <a:latin typeface="思源宋体 Heavy" panose="02020900000000000000" pitchFamily="18" charset="-122"/>
              <a:ea typeface="思源宋体 Heavy" panose="02020900000000000000" pitchFamily="18" charset="-122"/>
              <a:sym typeface="+mn-lt"/>
            </a:endParaRPr>
          </a:p>
          <a:p>
            <a:pPr algn="just">
              <a:lnSpc>
                <a:spcPct val="150000"/>
              </a:lnSpc>
            </a:pPr>
            <a:r>
              <a:rPr lang="zh-CN" dirty="0">
                <a:solidFill>
                  <a:srgbClr val="5C5C6A"/>
                </a:solidFill>
                <a:latin typeface="思源宋体 Heavy" panose="02020900000000000000" pitchFamily="18" charset="-122"/>
                <a:ea typeface="思源宋体 Heavy" panose="02020900000000000000" pitchFamily="18" charset="-122"/>
                <a:sym typeface="+mn-lt"/>
              </a:rPr>
              <a:t>均值模糊是最简单一中模糊处理方式，在 OpenCV 中，我们使用内置函数blur 来进行处理：</a:t>
            </a:r>
            <a:endParaRPr lang="zh-CN" dirty="0">
              <a:solidFill>
                <a:srgbClr val="5C5C6A"/>
              </a:solidFill>
              <a:latin typeface="思源宋体 Heavy" panose="02020900000000000000" pitchFamily="18" charset="-122"/>
              <a:ea typeface="思源宋体 Heavy" panose="02020900000000000000" pitchFamily="18" charset="-122"/>
              <a:sym typeface="+mn-lt"/>
            </a:endParaRPr>
          </a:p>
          <a:p>
            <a:pPr algn="just">
              <a:lnSpc>
                <a:spcPct val="150000"/>
              </a:lnSpc>
            </a:pPr>
            <a:r>
              <a:rPr lang="en-US" altLang="zh-CN" b="1" dirty="0">
                <a:solidFill>
                  <a:srgbClr val="5C5C6A"/>
                </a:solidFill>
                <a:latin typeface="思源宋体 Heavy" panose="02020900000000000000" pitchFamily="18" charset="-122"/>
                <a:ea typeface="思源宋体 Heavy" panose="02020900000000000000" pitchFamily="18" charset="-122"/>
                <a:sym typeface="+mn-lt"/>
              </a:rPr>
              <a:t>	</a:t>
            </a:r>
            <a:r>
              <a:rPr lang="zh-CN" b="1" dirty="0">
                <a:solidFill>
                  <a:srgbClr val="5C5C6A"/>
                </a:solidFill>
                <a:latin typeface="思源宋体 Heavy" panose="02020900000000000000" pitchFamily="18" charset="-122"/>
                <a:ea typeface="思源宋体 Heavy" panose="02020900000000000000" pitchFamily="18" charset="-122"/>
                <a:sym typeface="+mn-lt"/>
              </a:rPr>
              <a:t>blur(Mat src, Mat dst, Size ksize)</a:t>
            </a:r>
            <a:endParaRPr lang="zh-CN" b="1" dirty="0">
              <a:solidFill>
                <a:srgbClr val="5C5C6A"/>
              </a:solidFill>
              <a:latin typeface="思源宋体 Heavy" panose="02020900000000000000" pitchFamily="18" charset="-122"/>
              <a:ea typeface="思源宋体 Heavy" panose="02020900000000000000" pitchFamily="18" charset="-122"/>
              <a:sym typeface="+mn-lt"/>
            </a:endParaRPr>
          </a:p>
        </p:txBody>
      </p:sp>
      <p:sp>
        <p:nvSpPr>
          <p:cNvPr id="6" name="TextBox 5"/>
          <p:cNvSpPr txBox="1"/>
          <p:nvPr/>
        </p:nvSpPr>
        <p:spPr>
          <a:xfrm>
            <a:off x="1075231" y="3929966"/>
            <a:ext cx="10011580" cy="1753235"/>
          </a:xfrm>
          <a:prstGeom prst="rect">
            <a:avLst/>
          </a:prstGeom>
          <a:noFill/>
        </p:spPr>
        <p:txBody>
          <a:bodyPr wrap="square" rtlCol="0">
            <a:spAutoFit/>
          </a:bodyPr>
          <a:p>
            <a:pPr algn="just">
              <a:lnSpc>
                <a:spcPct val="150000"/>
              </a:lnSpc>
            </a:pPr>
            <a:r>
              <a:rPr lang="zh-CN" b="1" dirty="0">
                <a:solidFill>
                  <a:srgbClr val="5C5C6A"/>
                </a:solidFill>
                <a:latin typeface="思源宋体 Heavy" panose="02020900000000000000" pitchFamily="18" charset="-122"/>
                <a:ea typeface="思源宋体 Heavy" panose="02020900000000000000" pitchFamily="18" charset="-122"/>
                <a:sym typeface="+mn-lt"/>
              </a:rPr>
              <a:t>2.4、锐化</a:t>
            </a:r>
            <a:endParaRPr lang="zh-CN" b="1" dirty="0">
              <a:solidFill>
                <a:srgbClr val="5C5C6A"/>
              </a:solidFill>
              <a:latin typeface="思源宋体 Heavy" panose="02020900000000000000" pitchFamily="18" charset="-122"/>
              <a:ea typeface="思源宋体 Heavy" panose="02020900000000000000" pitchFamily="18" charset="-122"/>
              <a:sym typeface="+mn-lt"/>
            </a:endParaRPr>
          </a:p>
          <a:p>
            <a:pPr algn="just">
              <a:lnSpc>
                <a:spcPct val="150000"/>
              </a:lnSpc>
            </a:pPr>
            <a:r>
              <a:rPr lang="zh-CN" dirty="0">
                <a:solidFill>
                  <a:srgbClr val="5C5C6A"/>
                </a:solidFill>
                <a:latin typeface="思源宋体 Heavy" panose="02020900000000000000" pitchFamily="18" charset="-122"/>
                <a:ea typeface="思源宋体 Heavy" panose="02020900000000000000" pitchFamily="18" charset="-122"/>
                <a:sym typeface="+mn-lt"/>
              </a:rPr>
              <a:t>锐化可以看作是一种线性滤波操作，通常我们在处理沙滩、毛发之类的图片时会经常用到锐化的操作，可以给人一中更有质感的感觉。 OpenCV 中的内置函数： filter2D 可以实现这一效果：</a:t>
            </a:r>
            <a:endParaRPr lang="zh-CN" dirty="0">
              <a:solidFill>
                <a:srgbClr val="5C5C6A"/>
              </a:solidFill>
              <a:latin typeface="思源宋体 Heavy" panose="02020900000000000000" pitchFamily="18" charset="-122"/>
              <a:ea typeface="思源宋体 Heavy" panose="02020900000000000000" pitchFamily="18" charset="-122"/>
              <a:sym typeface="+mn-lt"/>
            </a:endParaRPr>
          </a:p>
          <a:p>
            <a:pPr algn="just">
              <a:lnSpc>
                <a:spcPct val="150000"/>
              </a:lnSpc>
            </a:pPr>
            <a:r>
              <a:rPr lang="en-US" altLang="zh-CN" b="1" dirty="0">
                <a:solidFill>
                  <a:srgbClr val="5C5C6A"/>
                </a:solidFill>
                <a:latin typeface="思源宋体 Heavy" panose="02020900000000000000" pitchFamily="18" charset="-122"/>
                <a:ea typeface="思源宋体 Heavy" panose="02020900000000000000" pitchFamily="18" charset="-122"/>
                <a:sym typeface="+mn-lt"/>
              </a:rPr>
              <a:t>	</a:t>
            </a:r>
            <a:r>
              <a:rPr lang="zh-CN" b="1" dirty="0">
                <a:solidFill>
                  <a:srgbClr val="5C5C6A"/>
                </a:solidFill>
                <a:latin typeface="思源宋体 Heavy" panose="02020900000000000000" pitchFamily="18" charset="-122"/>
                <a:ea typeface="思源宋体 Heavy" panose="02020900000000000000" pitchFamily="18" charset="-122"/>
                <a:sym typeface="+mn-lt"/>
              </a:rPr>
              <a:t>filter2D(Mat src, Mat dst, int ddepth, Mat kernel)</a:t>
            </a:r>
            <a:endParaRPr lang="zh-CN" b="1" dirty="0">
              <a:solidFill>
                <a:srgbClr val="5C5C6A"/>
              </a:solidFill>
              <a:latin typeface="思源宋体 Heavy" panose="02020900000000000000" pitchFamily="18" charset="-122"/>
              <a:ea typeface="思源宋体 Heavy" panose="02020900000000000000" pitchFamily="18" charset="-122"/>
              <a:sym typeface="+mn-lt"/>
            </a:endParaRPr>
          </a:p>
        </p:txBody>
      </p:sp>
      <p:sp>
        <p:nvSpPr>
          <p:cNvPr id="7" name="TextBox 5"/>
          <p:cNvSpPr txBox="1"/>
          <p:nvPr/>
        </p:nvSpPr>
        <p:spPr>
          <a:xfrm>
            <a:off x="1075231" y="981661"/>
            <a:ext cx="10011580" cy="1753235"/>
          </a:xfrm>
          <a:prstGeom prst="rect">
            <a:avLst/>
          </a:prstGeom>
          <a:noFill/>
        </p:spPr>
        <p:txBody>
          <a:bodyPr wrap="square" rtlCol="0">
            <a:spAutoFit/>
          </a:bodyPr>
          <a:p>
            <a:pPr algn="just">
              <a:lnSpc>
                <a:spcPct val="150000"/>
              </a:lnSpc>
            </a:pPr>
            <a:r>
              <a:rPr b="1" dirty="0">
                <a:solidFill>
                  <a:srgbClr val="5C5C6A"/>
                </a:solidFill>
                <a:latin typeface="思源宋体 Heavy" panose="02020900000000000000" pitchFamily="18" charset="-122"/>
                <a:ea typeface="思源宋体 Heavy" panose="02020900000000000000" pitchFamily="18" charset="-122"/>
                <a:sym typeface="+mn-lt"/>
              </a:rPr>
              <a:t>2.2、中值模糊</a:t>
            </a:r>
            <a:endParaRPr b="1" dirty="0">
              <a:solidFill>
                <a:srgbClr val="5C5C6A"/>
              </a:solidFill>
              <a:latin typeface="思源宋体 Heavy" panose="02020900000000000000" pitchFamily="18" charset="-122"/>
              <a:ea typeface="思源宋体 Heavy" panose="02020900000000000000" pitchFamily="18" charset="-122"/>
              <a:sym typeface="+mn-lt"/>
            </a:endParaRPr>
          </a:p>
          <a:p>
            <a:pPr algn="just">
              <a:lnSpc>
                <a:spcPct val="150000"/>
              </a:lnSpc>
            </a:pPr>
            <a:r>
              <a:rPr dirty="0">
                <a:solidFill>
                  <a:srgbClr val="5C5C6A"/>
                </a:solidFill>
                <a:latin typeface="思源宋体 Heavy" panose="02020900000000000000" pitchFamily="18" charset="-122"/>
                <a:ea typeface="思源宋体 Heavy" panose="02020900000000000000" pitchFamily="18" charset="-122"/>
                <a:sym typeface="+mn-lt"/>
              </a:rPr>
              <a:t>噪声在图片是是一种比较常见对现象，尤其是椒盐噪声，该噪声是疏密分布与图片中对黑色白色像素点。 OpenCV给我们提供了 medianBlur 内置函数来进行中值滤波：</a:t>
            </a:r>
            <a:endParaRPr lang="zh-CN" dirty="0">
              <a:solidFill>
                <a:srgbClr val="5C5C6A"/>
              </a:solidFill>
              <a:latin typeface="思源宋体 Heavy" panose="02020900000000000000" pitchFamily="18" charset="-122"/>
              <a:ea typeface="思源宋体 Heavy" panose="02020900000000000000" pitchFamily="18" charset="-122"/>
              <a:sym typeface="+mn-lt"/>
            </a:endParaRPr>
          </a:p>
          <a:p>
            <a:pPr algn="just">
              <a:lnSpc>
                <a:spcPct val="150000"/>
              </a:lnSpc>
            </a:pPr>
            <a:r>
              <a:rPr lang="en-US" altLang="zh-CN" b="1" dirty="0">
                <a:solidFill>
                  <a:srgbClr val="5C5C6A"/>
                </a:solidFill>
                <a:latin typeface="思源宋体 Heavy" panose="02020900000000000000" pitchFamily="18" charset="-122"/>
                <a:ea typeface="思源宋体 Heavy" panose="02020900000000000000" pitchFamily="18" charset="-122"/>
                <a:sym typeface="+mn-lt"/>
              </a:rPr>
              <a:t>	</a:t>
            </a:r>
            <a:r>
              <a:rPr lang="zh-CN" b="1" dirty="0">
                <a:solidFill>
                  <a:srgbClr val="5C5C6A"/>
                </a:solidFill>
                <a:latin typeface="思源宋体 Heavy" panose="02020900000000000000" pitchFamily="18" charset="-122"/>
                <a:ea typeface="思源宋体 Heavy" panose="02020900000000000000" pitchFamily="18" charset="-122"/>
                <a:sym typeface="+mn-lt"/>
              </a:rPr>
              <a:t>medianBlur(Mat src, Mat dst, int ksize) </a:t>
            </a:r>
            <a:endParaRPr lang="zh-CN" sz="1400" b="1" dirty="0">
              <a:solidFill>
                <a:srgbClr val="5C5C6A"/>
              </a:solidFill>
              <a:latin typeface="思源宋体 Heavy" panose="02020900000000000000" pitchFamily="18" charset="-122"/>
              <a:ea typeface="思源宋体 Heavy" panose="02020900000000000000" pitchFamily="18" charset="-122"/>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500"/>
                            </p:stCondLst>
                            <p:childTnLst>
                              <p:par>
                                <p:cTn id="18" presetID="17" presetClass="exit" presetSubtype="10" fill="hold" nodeType="afterEffect">
                                  <p:stCondLst>
                                    <p:cond delay="0"/>
                                  </p:stCondLst>
                                  <p:childTnLst>
                                    <p:anim calcmode="lin" valueType="num">
                                      <p:cBhvr>
                                        <p:cTn id="19" dur="500"/>
                                        <p:tgtEl>
                                          <p:spTgt spid="30"/>
                                        </p:tgtEl>
                                        <p:attrNameLst>
                                          <p:attrName>ppt_w</p:attrName>
                                        </p:attrNameLst>
                                      </p:cBhvr>
                                      <p:tavLst>
                                        <p:tav tm="0">
                                          <p:val>
                                            <p:strVal val="ppt_w"/>
                                          </p:val>
                                        </p:tav>
                                        <p:tav tm="100000">
                                          <p:val>
                                            <p:fltVal val="0"/>
                                          </p:val>
                                        </p:tav>
                                      </p:tavLst>
                                    </p:anim>
                                    <p:anim calcmode="lin" valueType="num">
                                      <p:cBhvr>
                                        <p:cTn id="20" dur="500"/>
                                        <p:tgtEl>
                                          <p:spTgt spid="30"/>
                                        </p:tgtEl>
                                        <p:attrNameLst>
                                          <p:attrName>ppt_h</p:attrName>
                                        </p:attrNameLst>
                                      </p:cBhvr>
                                      <p:tavLst>
                                        <p:tav tm="0">
                                          <p:val>
                                            <p:strVal val="ppt_h"/>
                                          </p:val>
                                        </p:tav>
                                        <p:tav tm="100000">
                                          <p:val>
                                            <p:strVal val="ppt_h"/>
                                          </p:val>
                                        </p:tav>
                                      </p:tavLst>
                                    </p:anim>
                                    <p:set>
                                      <p:cBhvr>
                                        <p:cTn id="21" dur="1" fill="hold">
                                          <p:stCondLst>
                                            <p:cond delay="499"/>
                                          </p:stCondLst>
                                        </p:cTn>
                                        <p:tgtEl>
                                          <p:spTgt spid="30"/>
                                        </p:tgtEl>
                                        <p:attrNameLst>
                                          <p:attrName>style.visibility</p:attrName>
                                        </p:attrNameLst>
                                      </p:cBhvr>
                                      <p:to>
                                        <p:strVal val="hidden"/>
                                      </p:to>
                                    </p:se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par>
                          <p:cTn id="31" fill="hold">
                            <p:stCondLst>
                              <p:cond delay="500"/>
                            </p:stCondLst>
                            <p:childTnLst>
                              <p:par>
                                <p:cTn id="32" presetID="17" presetClass="exit" presetSubtype="10" fill="hold" nodeType="afterEffect">
                                  <p:stCondLst>
                                    <p:cond delay="0"/>
                                  </p:stCondLst>
                                  <p:childTnLst>
                                    <p:anim calcmode="lin" valueType="num">
                                      <p:cBhvr>
                                        <p:cTn id="33" dur="500"/>
                                        <p:tgtEl>
                                          <p:spTgt spid="33"/>
                                        </p:tgtEl>
                                        <p:attrNameLst>
                                          <p:attrName>ppt_w</p:attrName>
                                        </p:attrNameLst>
                                      </p:cBhvr>
                                      <p:tavLst>
                                        <p:tav tm="0">
                                          <p:val>
                                            <p:strVal val="ppt_w"/>
                                          </p:val>
                                        </p:tav>
                                        <p:tav tm="100000">
                                          <p:val>
                                            <p:fltVal val="0"/>
                                          </p:val>
                                        </p:tav>
                                      </p:tavLst>
                                    </p:anim>
                                    <p:anim calcmode="lin" valueType="num">
                                      <p:cBhvr>
                                        <p:cTn id="34" dur="500"/>
                                        <p:tgtEl>
                                          <p:spTgt spid="33"/>
                                        </p:tgtEl>
                                        <p:attrNameLst>
                                          <p:attrName>ppt_h</p:attrName>
                                        </p:attrNameLst>
                                      </p:cBhvr>
                                      <p:tavLst>
                                        <p:tav tm="0">
                                          <p:val>
                                            <p:strVal val="ppt_h"/>
                                          </p:val>
                                        </p:tav>
                                        <p:tav tm="100000">
                                          <p:val>
                                            <p:strVal val="ppt_h"/>
                                          </p:val>
                                        </p:tav>
                                      </p:tavLst>
                                    </p:anim>
                                    <p:set>
                                      <p:cBhvr>
                                        <p:cTn id="35" dur="1" fill="hold">
                                          <p:stCondLst>
                                            <p:cond delay="499"/>
                                          </p:stCondLst>
                                        </p:cTn>
                                        <p:tgtEl>
                                          <p:spTgt spid="33"/>
                                        </p:tgtEl>
                                        <p:attrNameLst>
                                          <p:attrName>style.visibility</p:attrName>
                                        </p:attrNameLst>
                                      </p:cBhvr>
                                      <p:to>
                                        <p:strVal val="hidden"/>
                                      </p:to>
                                    </p:set>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zh-CN" altLang="en-US" sz="2000" b="1" dirty="0">
                  <a:solidFill>
                    <a:srgbClr val="5C5C6A"/>
                  </a:solidFill>
                  <a:latin typeface="Arial" panose="020B0604020202020204" pitchFamily="34" charset="0"/>
                  <a:cs typeface="Arial" panose="020B0604020202020204" pitchFamily="34" charset="0"/>
                </a:rPr>
                <a:t>基本原理</a:t>
              </a:r>
              <a:endParaRPr lang="zh-CN" altLang="en-US" sz="2000" b="1" dirty="0">
                <a:solidFill>
                  <a:srgbClr val="5C5C6A"/>
                </a:solidFill>
                <a:latin typeface="Arial" panose="020B0604020202020204" pitchFamily="34" charset="0"/>
                <a:cs typeface="Arial" panose="020B0604020202020204" pitchFamily="34" charset="0"/>
              </a:endParaRPr>
            </a:p>
          </p:txBody>
        </p:sp>
      </p:grpSp>
      <p:sp>
        <p:nvSpPr>
          <p:cNvPr id="29" name="TextBox 3"/>
          <p:cNvSpPr txBox="1"/>
          <p:nvPr/>
        </p:nvSpPr>
        <p:spPr>
          <a:xfrm>
            <a:off x="1075055" y="474980"/>
            <a:ext cx="10626725" cy="645160"/>
          </a:xfrm>
          <a:prstGeom prst="rect">
            <a:avLst/>
          </a:prstGeom>
          <a:solidFill>
            <a:srgbClr val="FFB1B1"/>
          </a:solidFill>
        </p:spPr>
        <p:txBody>
          <a:bodyPr wrap="square" lIns="91440" tIns="45720" rIns="91440" bIns="45720" rtlCol="0">
            <a:spAutoFit/>
          </a:bodyPr>
          <a:lstStyle/>
          <a:p>
            <a:pPr algn="ctr">
              <a:lnSpc>
                <a:spcPct val="150000"/>
              </a:lnSpc>
            </a:pPr>
            <a:r>
              <a:rPr sz="2400" b="1" dirty="0">
                <a:solidFill>
                  <a:schemeClr val="bg1"/>
                </a:solidFill>
                <a:latin typeface="Times New Roman" panose="02020603050405020304" pitchFamily="18" charset="0"/>
                <a:ea typeface="思源宋体 Heavy" panose="02020900000000000000" pitchFamily="18" charset="-122"/>
                <a:cs typeface="Times New Roman" panose="02020603050405020304" pitchFamily="18" charset="0"/>
                <a:sym typeface="+mn-lt"/>
              </a:rPr>
              <a:t>三、阈值化</a:t>
            </a:r>
            <a:endParaRPr sz="2400" b="1" dirty="0">
              <a:solidFill>
                <a:schemeClr val="bg1"/>
              </a:solidFill>
              <a:latin typeface="Times New Roman" panose="02020603050405020304" pitchFamily="18" charset="0"/>
              <a:ea typeface="思源宋体 Heavy" panose="02020900000000000000" pitchFamily="18" charset="-122"/>
              <a:cs typeface="Times New Roman" panose="02020603050405020304" pitchFamily="18" charset="0"/>
              <a:sym typeface="+mn-lt"/>
            </a:endParaRPr>
          </a:p>
        </p:txBody>
      </p:sp>
      <p:pic>
        <p:nvPicPr>
          <p:cNvPr id="30" name="图片 29"/>
          <p:cNvPicPr>
            <a:picLocks noChangeAspect="1"/>
          </p:cNvPicPr>
          <p:nvPr/>
        </p:nvPicPr>
        <p:blipFill>
          <a:blip r:embed="rId1"/>
          <a:srcRect r="24260"/>
          <a:stretch>
            <a:fillRect/>
          </a:stretch>
        </p:blipFill>
        <p:spPr>
          <a:xfrm>
            <a:off x="8004175" y="2214245"/>
            <a:ext cx="3646805" cy="2675255"/>
          </a:xfrm>
          <a:prstGeom prst="rect">
            <a:avLst/>
          </a:prstGeom>
        </p:spPr>
      </p:pic>
      <p:pic>
        <p:nvPicPr>
          <p:cNvPr id="33" name="图片 32" descr="20190905113145322[1]"/>
          <p:cNvPicPr>
            <a:picLocks noChangeAspect="1"/>
          </p:cNvPicPr>
          <p:nvPr/>
        </p:nvPicPr>
        <p:blipFill>
          <a:blip r:embed="rId2"/>
          <a:srcRect l="13393" t="16250" r="13789" b="69792"/>
          <a:stretch>
            <a:fillRect/>
          </a:stretch>
        </p:blipFill>
        <p:spPr>
          <a:xfrm>
            <a:off x="8004175" y="4996180"/>
            <a:ext cx="3625215" cy="1506220"/>
          </a:xfrm>
          <a:prstGeom prst="rect">
            <a:avLst/>
          </a:prstGeom>
        </p:spPr>
      </p:pic>
      <p:sp>
        <p:nvSpPr>
          <p:cNvPr id="5" name="文本框 4"/>
          <p:cNvSpPr txBox="1"/>
          <p:nvPr/>
        </p:nvSpPr>
        <p:spPr>
          <a:xfrm>
            <a:off x="1075690" y="1242060"/>
            <a:ext cx="10626090" cy="1014730"/>
          </a:xfrm>
          <a:prstGeom prst="rect">
            <a:avLst/>
          </a:prstGeom>
          <a:noFill/>
        </p:spPr>
        <p:txBody>
          <a:bodyPr wrap="square" rtlCol="0">
            <a:spAutoFit/>
          </a:bodyPr>
          <a:p>
            <a:r>
              <a:rPr sz="2000" dirty="0">
                <a:solidFill>
                  <a:srgbClr val="5C5C6A"/>
                </a:solidFill>
                <a:latin typeface="思源宋体 Heavy" panose="02020900000000000000" pitchFamily="18" charset="-122"/>
                <a:ea typeface="思源宋体 Heavy" panose="02020900000000000000" pitchFamily="18" charset="-122"/>
                <a:sym typeface="+mn-lt"/>
              </a:rPr>
              <a:t>当然，图像受关照条件等的影响，我们只定义一个全局的阈值比不是好的选择，为了克服这个限制，我们要试图根据邻像素为任意像素计算阈值：自适应阈值 OpenCV提供给我们自适应阈值的操作：</a:t>
            </a:r>
            <a:r>
              <a:rPr sz="2000" b="1" dirty="0">
                <a:solidFill>
                  <a:srgbClr val="5C5C6A"/>
                </a:solidFill>
                <a:latin typeface="思源宋体 Heavy" panose="02020900000000000000" pitchFamily="18" charset="-122"/>
                <a:ea typeface="思源宋体 Heavy" panose="02020900000000000000" pitchFamily="18" charset="-122"/>
                <a:sym typeface="+mn-lt"/>
              </a:rPr>
              <a:t>adaptiveThreshold</a:t>
            </a:r>
            <a:endParaRPr lang="zh-CN" altLang="en-US" sz="2000" dirty="0">
              <a:solidFill>
                <a:srgbClr val="5C5C6A"/>
              </a:solidFill>
              <a:latin typeface="思源宋体 Heavy" panose="02020900000000000000" pitchFamily="18" charset="-122"/>
              <a:ea typeface="思源宋体 Heavy" panose="02020900000000000000" pitchFamily="18" charset="-122"/>
              <a:sym typeface="+mn-lt"/>
            </a:endParaRPr>
          </a:p>
        </p:txBody>
      </p:sp>
      <p:sp>
        <p:nvSpPr>
          <p:cNvPr id="6" name="TextBox 5"/>
          <p:cNvSpPr txBox="1"/>
          <p:nvPr/>
        </p:nvSpPr>
        <p:spPr>
          <a:xfrm>
            <a:off x="1075055" y="1103630"/>
            <a:ext cx="10568940" cy="1476375"/>
          </a:xfrm>
          <a:prstGeom prst="rect">
            <a:avLst/>
          </a:prstGeom>
          <a:noFill/>
        </p:spPr>
        <p:txBody>
          <a:bodyPr wrap="square" rtlCol="0">
            <a:spAutoFit/>
          </a:bodyPr>
          <a:p>
            <a:pPr algn="just">
              <a:lnSpc>
                <a:spcPct val="150000"/>
              </a:lnSpc>
            </a:pPr>
            <a:r>
              <a:rPr sz="2000" dirty="0">
                <a:solidFill>
                  <a:srgbClr val="5C5C6A"/>
                </a:solidFill>
                <a:latin typeface="思源宋体 Heavy" panose="02020900000000000000" pitchFamily="18" charset="-122"/>
                <a:ea typeface="思源宋体 Heavy" panose="02020900000000000000" pitchFamily="18" charset="-122"/>
                <a:sym typeface="+mn-lt"/>
              </a:rPr>
              <a:t>阈值化是一种将我们想要在图像中分析的区域分割出来的方法，基本原理是把每个像素值跟我们预设的值进行比较，再根据比较结果进行像素调整。通过内置函数：threshold 来处理：</a:t>
            </a:r>
            <a:endParaRPr sz="2000" dirty="0">
              <a:solidFill>
                <a:srgbClr val="5C5C6A"/>
              </a:solidFill>
              <a:latin typeface="思源宋体 Heavy" panose="02020900000000000000" pitchFamily="18" charset="-122"/>
              <a:ea typeface="思源宋体 Heavy" panose="02020900000000000000" pitchFamily="18" charset="-122"/>
              <a:sym typeface="+mn-lt"/>
            </a:endParaRPr>
          </a:p>
          <a:p>
            <a:pPr algn="just">
              <a:lnSpc>
                <a:spcPct val="150000"/>
              </a:lnSpc>
            </a:pPr>
            <a:r>
              <a:rPr lang="en-US" sz="2000" b="1" dirty="0">
                <a:solidFill>
                  <a:srgbClr val="5C5C6A"/>
                </a:solidFill>
                <a:latin typeface="思源宋体 Heavy" panose="02020900000000000000" pitchFamily="18" charset="-122"/>
                <a:ea typeface="思源宋体 Heavy" panose="02020900000000000000" pitchFamily="18" charset="-122"/>
                <a:sym typeface="+mn-lt"/>
              </a:rPr>
              <a:t>	</a:t>
            </a:r>
            <a:r>
              <a:rPr sz="2000" b="1" dirty="0">
                <a:solidFill>
                  <a:srgbClr val="5C5C6A"/>
                </a:solidFill>
                <a:latin typeface="思源宋体 Heavy" panose="02020900000000000000" pitchFamily="18" charset="-122"/>
                <a:ea typeface="思源宋体 Heavy" panose="02020900000000000000" pitchFamily="18" charset="-122"/>
                <a:sym typeface="+mn-lt"/>
              </a:rPr>
              <a:t>threshold(Mat src, Mat dst, double thresh, double maxval, int type)</a:t>
            </a:r>
            <a:endParaRPr sz="2000" b="1" dirty="0">
              <a:solidFill>
                <a:srgbClr val="5C5C6A"/>
              </a:solidFill>
              <a:latin typeface="思源宋体 Heavy" panose="02020900000000000000" pitchFamily="18" charset="-122"/>
              <a:ea typeface="思源宋体 Heavy" panose="02020900000000000000" pitchFamily="18" charset="-122"/>
              <a:sym typeface="+mn-lt"/>
            </a:endParaRPr>
          </a:p>
        </p:txBody>
      </p:sp>
      <p:sp>
        <p:nvSpPr>
          <p:cNvPr id="7" name="文本框 6"/>
          <p:cNvSpPr txBox="1"/>
          <p:nvPr/>
        </p:nvSpPr>
        <p:spPr>
          <a:xfrm>
            <a:off x="1220470" y="2334895"/>
            <a:ext cx="5812790" cy="4523105"/>
          </a:xfrm>
          <a:prstGeom prst="rect">
            <a:avLst/>
          </a:prstGeom>
          <a:noFill/>
        </p:spPr>
        <p:txBody>
          <a:bodyPr wrap="square" rtlCol="0">
            <a:spAutoFit/>
          </a:bodyPr>
          <a:p>
            <a:pPr marL="285750" indent="-285750" algn="just">
              <a:lnSpc>
                <a:spcPct val="150000"/>
              </a:lnSpc>
              <a:buFont typeface="Arial" panose="020B0604020202020204" pitchFamily="34" charset="0"/>
              <a:buChar char="•"/>
            </a:pPr>
            <a:r>
              <a:rPr dirty="0">
                <a:solidFill>
                  <a:srgbClr val="5C5C6A"/>
                </a:solidFill>
                <a:latin typeface="思源宋体 Heavy" panose="02020900000000000000" pitchFamily="18" charset="-122"/>
                <a:ea typeface="思源宋体 Heavy" panose="02020900000000000000" pitchFamily="18" charset="-122"/>
                <a:sym typeface="+mn-lt"/>
              </a:rPr>
              <a:t>adaptiveMethod ： 自适应方法，ADAPTIVETHRESHMEANC （阈值是领域像素的均值），ADAPTIVETHRESHGAUSSIANC（阈值是领域像素的加权和，权重来自高斯核）</a:t>
            </a:r>
            <a:endParaRPr dirty="0">
              <a:solidFill>
                <a:srgbClr val="5C5C6A"/>
              </a:solidFill>
              <a:latin typeface="思源宋体 Heavy" panose="02020900000000000000" pitchFamily="18" charset="-122"/>
              <a:ea typeface="思源宋体 Heavy" panose="02020900000000000000" pitchFamily="18" charset="-122"/>
              <a:sym typeface="+mn-lt"/>
            </a:endParaRPr>
          </a:p>
          <a:p>
            <a:pPr marL="285750" indent="-285750" algn="just">
              <a:lnSpc>
                <a:spcPct val="150000"/>
              </a:lnSpc>
              <a:buFont typeface="Arial" panose="020B0604020202020204" pitchFamily="34" charset="0"/>
              <a:buChar char="•"/>
            </a:pPr>
            <a:r>
              <a:rPr dirty="0">
                <a:solidFill>
                  <a:srgbClr val="5C5C6A"/>
                </a:solidFill>
                <a:latin typeface="思源宋体 Heavy" panose="02020900000000000000" pitchFamily="18" charset="-122"/>
                <a:ea typeface="思源宋体 Heavy" panose="02020900000000000000" pitchFamily="18" charset="-122"/>
                <a:sym typeface="+mn-lt"/>
              </a:rPr>
              <a:t>thresholdType ：阈值类型，API中说明：Thresholding type that must be either #THRESHBINARY or #THRESHBINARY_INV</a:t>
            </a:r>
            <a:endParaRPr dirty="0">
              <a:solidFill>
                <a:srgbClr val="5C5C6A"/>
              </a:solidFill>
              <a:latin typeface="思源宋体 Heavy" panose="02020900000000000000" pitchFamily="18" charset="-122"/>
              <a:ea typeface="思源宋体 Heavy" panose="02020900000000000000" pitchFamily="18" charset="-122"/>
              <a:sym typeface="+mn-lt"/>
            </a:endParaRPr>
          </a:p>
          <a:p>
            <a:pPr marL="285750" indent="-285750" algn="just">
              <a:lnSpc>
                <a:spcPct val="150000"/>
              </a:lnSpc>
              <a:buFont typeface="Arial" panose="020B0604020202020204" pitchFamily="34" charset="0"/>
              <a:buChar char="•"/>
            </a:pPr>
            <a:r>
              <a:rPr dirty="0">
                <a:solidFill>
                  <a:srgbClr val="5C5C6A"/>
                </a:solidFill>
                <a:latin typeface="思源宋体 Heavy" panose="02020900000000000000" pitchFamily="18" charset="-122"/>
                <a:ea typeface="思源宋体 Heavy" panose="02020900000000000000" pitchFamily="18" charset="-122"/>
                <a:sym typeface="+mn-lt"/>
              </a:rPr>
              <a:t>blockSize ：领域的大小</a:t>
            </a:r>
            <a:endParaRPr dirty="0">
              <a:solidFill>
                <a:srgbClr val="5C5C6A"/>
              </a:solidFill>
              <a:latin typeface="思源宋体 Heavy" panose="02020900000000000000" pitchFamily="18" charset="-122"/>
              <a:ea typeface="思源宋体 Heavy" panose="02020900000000000000" pitchFamily="18" charset="-122"/>
              <a:sym typeface="+mn-lt"/>
            </a:endParaRPr>
          </a:p>
          <a:p>
            <a:pPr marL="285750" indent="-285750" algn="just">
              <a:lnSpc>
                <a:spcPct val="150000"/>
              </a:lnSpc>
              <a:buFont typeface="Arial" panose="020B0604020202020204" pitchFamily="34" charset="0"/>
              <a:buChar char="•"/>
            </a:pPr>
            <a:r>
              <a:rPr dirty="0">
                <a:solidFill>
                  <a:srgbClr val="5C5C6A"/>
                </a:solidFill>
                <a:latin typeface="思源宋体 Heavy" panose="02020900000000000000" pitchFamily="18" charset="-122"/>
                <a:ea typeface="思源宋体 Heavy" panose="02020900000000000000" pitchFamily="18" charset="-122"/>
                <a:sym typeface="+mn-lt"/>
              </a:rPr>
              <a:t>C ：从每个像素计算得到的像素值或加权值减去的常量</a:t>
            </a:r>
            <a:endParaRPr dirty="0">
              <a:solidFill>
                <a:srgbClr val="5C5C6A"/>
              </a:solidFill>
              <a:latin typeface="思源宋体 Heavy" panose="02020900000000000000" pitchFamily="18" charset="-122"/>
              <a:ea typeface="思源宋体 Heavy" panose="02020900000000000000" pitchFamily="18" charset="-122"/>
              <a:sym typeface="+mn-lt"/>
            </a:endParaRPr>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1" nodeType="clickEffect">
                                  <p:stCondLst>
                                    <p:cond delay="0"/>
                                  </p:stCondLst>
                                  <p:childTnLst>
                                    <p:animEffect transition="out" filter="wipe(down)">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5"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zh-CN" altLang="en-US" sz="2000" b="1" dirty="0">
                  <a:solidFill>
                    <a:srgbClr val="5C5C6A"/>
                  </a:solidFill>
                  <a:latin typeface="Arial" panose="020B0604020202020204" pitchFamily="34" charset="0"/>
                  <a:cs typeface="Arial" panose="020B0604020202020204" pitchFamily="34" charset="0"/>
                </a:rPr>
                <a:t>基本原理</a:t>
              </a:r>
              <a:endParaRPr lang="zh-CN" altLang="en-US" sz="2000" b="1" dirty="0">
                <a:solidFill>
                  <a:srgbClr val="5C5C6A"/>
                </a:solidFill>
                <a:latin typeface="Arial" panose="020B0604020202020204" pitchFamily="34" charset="0"/>
                <a:cs typeface="Arial" panose="020B0604020202020204" pitchFamily="34" charset="0"/>
              </a:endParaRPr>
            </a:p>
          </p:txBody>
        </p:sp>
      </p:grpSp>
      <p:grpSp>
        <p:nvGrpSpPr>
          <p:cNvPr id="28" name="组合 27"/>
          <p:cNvGrpSpPr/>
          <p:nvPr/>
        </p:nvGrpSpPr>
        <p:grpSpPr>
          <a:xfrm>
            <a:off x="1107440" y="751832"/>
            <a:ext cx="9977120" cy="2648495"/>
            <a:chOff x="6901939" y="1657562"/>
            <a:chExt cx="4408758" cy="2648422"/>
          </a:xfrm>
        </p:grpSpPr>
        <p:sp>
          <p:nvSpPr>
            <p:cNvPr id="29" name="TextBox 3"/>
            <p:cNvSpPr txBox="1"/>
            <p:nvPr/>
          </p:nvSpPr>
          <p:spPr>
            <a:xfrm>
              <a:off x="6901939" y="1657562"/>
              <a:ext cx="4408758" cy="645142"/>
            </a:xfrm>
            <a:prstGeom prst="rect">
              <a:avLst/>
            </a:prstGeom>
            <a:solidFill>
              <a:srgbClr val="FFB1B1"/>
            </a:solidFill>
          </p:spPr>
          <p:txBody>
            <a:bodyPr wrap="square" lIns="91440" tIns="45720" rIns="91440" bIns="45720" rtlCol="0">
              <a:spAutoFit/>
            </a:bodyPr>
            <a:lstStyle/>
            <a:p>
              <a:pPr algn="ctr">
                <a:lnSpc>
                  <a:spcPct val="150000"/>
                </a:lnSpc>
              </a:pPr>
              <a:r>
                <a:rPr sz="2400" b="1" dirty="0">
                  <a:solidFill>
                    <a:schemeClr val="bg1"/>
                  </a:solidFill>
                  <a:latin typeface="Times New Roman" panose="02020603050405020304" pitchFamily="18" charset="0"/>
                  <a:ea typeface="思源宋体 Heavy" panose="02020900000000000000" pitchFamily="18" charset="-122"/>
                  <a:cs typeface="Times New Roman" panose="02020603050405020304" pitchFamily="18" charset="0"/>
                  <a:sym typeface="+mn-lt"/>
                </a:rPr>
                <a:t>四、腐蚀和膨胀</a:t>
              </a:r>
              <a:endParaRPr lang="id-ID" sz="2400" b="1" dirty="0">
                <a:solidFill>
                  <a:schemeClr val="bg1"/>
                </a:solidFill>
                <a:latin typeface="Times New Roman" panose="02020603050405020304" pitchFamily="18" charset="0"/>
                <a:ea typeface="思源宋体 Heavy" panose="02020900000000000000" pitchFamily="18" charset="-122"/>
                <a:cs typeface="Times New Roman" panose="02020603050405020304" pitchFamily="18" charset="0"/>
                <a:sym typeface="+mn-lt"/>
              </a:endParaRPr>
            </a:p>
          </p:txBody>
        </p:sp>
        <p:sp>
          <p:nvSpPr>
            <p:cNvPr id="32" name="TextBox 5"/>
            <p:cNvSpPr txBox="1"/>
            <p:nvPr/>
          </p:nvSpPr>
          <p:spPr>
            <a:xfrm>
              <a:off x="6902016" y="2368017"/>
              <a:ext cx="4384914" cy="1937967"/>
            </a:xfrm>
            <a:prstGeom prst="rect">
              <a:avLst/>
            </a:prstGeom>
            <a:noFill/>
          </p:spPr>
          <p:txBody>
            <a:bodyPr wrap="square" rtlCol="0">
              <a:spAutoFit/>
            </a:bodyPr>
            <a:lstStyle/>
            <a:p>
              <a:pPr algn="just">
                <a:lnSpc>
                  <a:spcPct val="150000"/>
                </a:lnSpc>
              </a:pPr>
              <a:r>
                <a:rPr sz="2000" dirty="0">
                  <a:solidFill>
                    <a:srgbClr val="5C5C6A"/>
                  </a:solidFill>
                  <a:latin typeface="+mn-ea"/>
                  <a:cs typeface="+mn-ea"/>
                  <a:sym typeface="+mn-lt"/>
                </a:rPr>
                <a:t>形态学运算是一类根据图像特征和结构元素进行图像处理的操作，大多针对二值或灰度图像。</a:t>
              </a:r>
              <a:endParaRPr sz="2000" dirty="0">
                <a:solidFill>
                  <a:srgbClr val="5C5C6A"/>
                </a:solidFill>
                <a:latin typeface="+mn-ea"/>
                <a:cs typeface="+mn-ea"/>
                <a:sym typeface="+mn-lt"/>
              </a:endParaRPr>
            </a:p>
            <a:p>
              <a:pPr algn="just">
                <a:lnSpc>
                  <a:spcPct val="150000"/>
                </a:lnSpc>
              </a:pPr>
              <a:r>
                <a:rPr sz="2000" dirty="0">
                  <a:solidFill>
                    <a:srgbClr val="5C5C6A"/>
                  </a:solidFill>
                  <a:latin typeface="+mn-ea"/>
                  <a:cs typeface="+mn-ea"/>
                  <a:sym typeface="+mn-lt"/>
                </a:rPr>
                <a:t>膨胀是一种将图像中</a:t>
              </a:r>
              <a:r>
                <a:rPr sz="2000" b="1" dirty="0">
                  <a:solidFill>
                    <a:srgbClr val="F19490"/>
                  </a:solidFill>
                  <a:latin typeface="+mn-ea"/>
                  <a:cs typeface="+mn-ea"/>
                  <a:sym typeface="+mn-lt"/>
                </a:rPr>
                <a:t>亮区域扩张</a:t>
              </a:r>
              <a:r>
                <a:rPr sz="2000" dirty="0">
                  <a:solidFill>
                    <a:srgbClr val="5C5C6A"/>
                  </a:solidFill>
                  <a:latin typeface="+mn-ea"/>
                  <a:cs typeface="+mn-ea"/>
                  <a:sym typeface="+mn-lt"/>
                </a:rPr>
                <a:t>的方法，相反的，腐蚀是一种将图像中</a:t>
              </a:r>
              <a:r>
                <a:rPr sz="2000" b="1" dirty="0">
                  <a:solidFill>
                    <a:srgbClr val="F19490"/>
                  </a:solidFill>
                  <a:latin typeface="+mn-ea"/>
                  <a:cs typeface="+mn-ea"/>
                  <a:sym typeface="+mn-lt"/>
                </a:rPr>
                <a:t>暗区域扩张</a:t>
              </a:r>
              <a:r>
                <a:rPr sz="2000" dirty="0">
                  <a:solidFill>
                    <a:srgbClr val="5C5C6A"/>
                  </a:solidFill>
                  <a:latin typeface="+mn-ea"/>
                  <a:cs typeface="+mn-ea"/>
                  <a:sym typeface="+mn-lt"/>
                </a:rPr>
                <a:t>的方法。 我们利用OpenCV 通过的 erode 方法进行腐蚀处理，用 dilate 进行膨胀处理</a:t>
              </a:r>
              <a:r>
                <a:rPr lang="zh-CN" sz="2000" dirty="0">
                  <a:solidFill>
                    <a:srgbClr val="5C5C6A"/>
                  </a:solidFill>
                  <a:latin typeface="+mn-ea"/>
                  <a:cs typeface="+mn-ea"/>
                  <a:sym typeface="+mn-lt"/>
                </a:rPr>
                <a:t>：</a:t>
              </a:r>
              <a:endParaRPr lang="zh-CN" sz="2000" dirty="0">
                <a:solidFill>
                  <a:srgbClr val="5C5C6A"/>
                </a:solidFill>
                <a:latin typeface="+mn-ea"/>
                <a:cs typeface="+mn-ea"/>
                <a:sym typeface="+mn-lt"/>
              </a:endParaRPr>
            </a:p>
          </p:txBody>
        </p:sp>
      </p:grpSp>
      <p:grpSp>
        <p:nvGrpSpPr>
          <p:cNvPr id="7" name="组合 6"/>
          <p:cNvGrpSpPr/>
          <p:nvPr/>
        </p:nvGrpSpPr>
        <p:grpSpPr>
          <a:xfrm>
            <a:off x="1107440" y="3534410"/>
            <a:ext cx="6396990" cy="2549525"/>
            <a:chOff x="1744" y="5566"/>
            <a:chExt cx="10074" cy="4015"/>
          </a:xfrm>
        </p:grpSpPr>
        <p:pic>
          <p:nvPicPr>
            <p:cNvPr id="33" name="图片 32"/>
            <p:cNvPicPr>
              <a:picLocks noChangeAspect="1"/>
            </p:cNvPicPr>
            <p:nvPr/>
          </p:nvPicPr>
          <p:blipFill>
            <a:blip r:embed="rId1"/>
            <a:stretch>
              <a:fillRect/>
            </a:stretch>
          </p:blipFill>
          <p:spPr>
            <a:xfrm>
              <a:off x="2065" y="6871"/>
              <a:ext cx="6568" cy="2710"/>
            </a:xfrm>
            <a:prstGeom prst="rect">
              <a:avLst/>
            </a:prstGeom>
          </p:spPr>
        </p:pic>
        <p:sp>
          <p:nvSpPr>
            <p:cNvPr id="5" name="文本框 4"/>
            <p:cNvSpPr txBox="1"/>
            <p:nvPr/>
          </p:nvSpPr>
          <p:spPr>
            <a:xfrm>
              <a:off x="1744" y="5566"/>
              <a:ext cx="10075" cy="1113"/>
            </a:xfrm>
            <a:prstGeom prst="rect">
              <a:avLst/>
            </a:prstGeom>
            <a:noFill/>
          </p:spPr>
          <p:txBody>
            <a:bodyPr wrap="square" rtlCol="0">
              <a:spAutoFit/>
            </a:bodyPr>
            <a:p>
              <a:r>
                <a:rPr lang="zh-CN" sz="2000" b="1" dirty="0">
                  <a:solidFill>
                    <a:srgbClr val="5C5C6A"/>
                  </a:solidFill>
                  <a:latin typeface="思源宋体 Heavy" panose="02020900000000000000" pitchFamily="18" charset="-122"/>
                  <a:ea typeface="思源宋体 Heavy" panose="02020900000000000000" pitchFamily="18" charset="-122"/>
                  <a:sym typeface="+mn-lt"/>
                </a:rPr>
                <a:t>膨胀：</a:t>
              </a:r>
              <a:endParaRPr lang="zh-CN" sz="2000" b="1" dirty="0">
                <a:solidFill>
                  <a:srgbClr val="5C5C6A"/>
                </a:solidFill>
                <a:latin typeface="思源宋体 Heavy" panose="02020900000000000000" pitchFamily="18" charset="-122"/>
                <a:ea typeface="思源宋体 Heavy" panose="02020900000000000000" pitchFamily="18" charset="-122"/>
                <a:sym typeface="+mn-lt"/>
              </a:endParaRPr>
            </a:p>
            <a:p>
              <a:r>
                <a:rPr lang="zh-CN" sz="2000" b="1" dirty="0">
                  <a:solidFill>
                    <a:srgbClr val="5C5C6A"/>
                  </a:solidFill>
                  <a:latin typeface="思源宋体 Heavy" panose="02020900000000000000" pitchFamily="18" charset="-122"/>
                  <a:ea typeface="思源宋体 Heavy" panose="02020900000000000000" pitchFamily="18" charset="-122"/>
                  <a:sym typeface="+mn-lt"/>
                </a:rPr>
                <a:t>dilate(Mat src, Mat dst, Mat kernel)</a:t>
              </a:r>
              <a:endParaRPr lang="zh-CN" altLang="en-US" sz="2000" b="1" dirty="0">
                <a:solidFill>
                  <a:srgbClr val="5C5C6A"/>
                </a:solidFill>
                <a:latin typeface="思源宋体 Heavy" panose="02020900000000000000" pitchFamily="18" charset="-122"/>
                <a:ea typeface="思源宋体 Heavy" panose="02020900000000000000" pitchFamily="18" charset="-122"/>
                <a:sym typeface="+mn-lt"/>
              </a:endParaRPr>
            </a:p>
          </p:txBody>
        </p:sp>
      </p:grpSp>
      <p:grpSp>
        <p:nvGrpSpPr>
          <p:cNvPr id="8" name="组合 7"/>
          <p:cNvGrpSpPr/>
          <p:nvPr/>
        </p:nvGrpSpPr>
        <p:grpSpPr>
          <a:xfrm>
            <a:off x="6375400" y="3547745"/>
            <a:ext cx="4654550" cy="2522220"/>
            <a:chOff x="10040" y="5587"/>
            <a:chExt cx="7330" cy="3972"/>
          </a:xfrm>
        </p:grpSpPr>
        <p:pic>
          <p:nvPicPr>
            <p:cNvPr id="35" name="图片 34"/>
            <p:cNvPicPr>
              <a:picLocks noChangeAspect="1"/>
            </p:cNvPicPr>
            <p:nvPr/>
          </p:nvPicPr>
          <p:blipFill>
            <a:blip r:embed="rId2"/>
            <a:stretch>
              <a:fillRect/>
            </a:stretch>
          </p:blipFill>
          <p:spPr>
            <a:xfrm>
              <a:off x="10423" y="6871"/>
              <a:ext cx="6565" cy="2689"/>
            </a:xfrm>
            <a:prstGeom prst="rect">
              <a:avLst/>
            </a:prstGeom>
          </p:spPr>
        </p:pic>
        <p:sp>
          <p:nvSpPr>
            <p:cNvPr id="6" name="文本框 5"/>
            <p:cNvSpPr txBox="1"/>
            <p:nvPr/>
          </p:nvSpPr>
          <p:spPr>
            <a:xfrm>
              <a:off x="10040" y="5587"/>
              <a:ext cx="7331" cy="1113"/>
            </a:xfrm>
            <a:prstGeom prst="rect">
              <a:avLst/>
            </a:prstGeom>
            <a:noFill/>
          </p:spPr>
          <p:txBody>
            <a:bodyPr wrap="square" rtlCol="0">
              <a:spAutoFit/>
            </a:bodyPr>
            <a:p>
              <a:r>
                <a:rPr lang="zh-CN" sz="2000" b="1" dirty="0">
                  <a:solidFill>
                    <a:srgbClr val="5C5C6A"/>
                  </a:solidFill>
                  <a:latin typeface="思源宋体 Heavy" panose="02020900000000000000" pitchFamily="18" charset="-122"/>
                  <a:ea typeface="思源宋体 Heavy" panose="02020900000000000000" pitchFamily="18" charset="-122"/>
                  <a:sym typeface="+mn-lt"/>
                </a:rPr>
                <a:t>腐蚀：</a:t>
              </a:r>
              <a:endParaRPr lang="zh-CN" sz="2000" b="1" dirty="0">
                <a:solidFill>
                  <a:srgbClr val="5C5C6A"/>
                </a:solidFill>
                <a:latin typeface="思源宋体 Heavy" panose="02020900000000000000" pitchFamily="18" charset="-122"/>
                <a:ea typeface="思源宋体 Heavy" panose="02020900000000000000" pitchFamily="18" charset="-122"/>
                <a:sym typeface="+mn-lt"/>
              </a:endParaRPr>
            </a:p>
            <a:p>
              <a:r>
                <a:rPr lang="zh-CN" sz="2000" b="1" dirty="0">
                  <a:solidFill>
                    <a:srgbClr val="5C5C6A"/>
                  </a:solidFill>
                  <a:latin typeface="思源宋体 Heavy" panose="02020900000000000000" pitchFamily="18" charset="-122"/>
                  <a:ea typeface="思源宋体 Heavy" panose="02020900000000000000" pitchFamily="18" charset="-122"/>
                  <a:sym typeface="+mn-lt"/>
                </a:rPr>
                <a:t>erode(Mat src, Mat dst, Mat kernel)</a:t>
              </a:r>
              <a:endParaRPr lang="zh-CN" altLang="en-US" sz="2000" b="1" dirty="0">
                <a:solidFill>
                  <a:srgbClr val="5C5C6A"/>
                </a:solidFill>
                <a:latin typeface="思源宋体 Heavy" panose="02020900000000000000" pitchFamily="18" charset="-122"/>
                <a:ea typeface="思源宋体 Heavy" panose="02020900000000000000" pitchFamily="18" charset="-122"/>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zh-CN" altLang="en-US" sz="2000" b="1" dirty="0">
                  <a:solidFill>
                    <a:srgbClr val="5C5C6A"/>
                  </a:solidFill>
                  <a:latin typeface="Arial" panose="020B0604020202020204" pitchFamily="34" charset="0"/>
                  <a:cs typeface="Arial" panose="020B0604020202020204" pitchFamily="34" charset="0"/>
                </a:rPr>
                <a:t>基本原理</a:t>
              </a:r>
              <a:endParaRPr lang="zh-CN" altLang="en-US" sz="2000" b="1" dirty="0">
                <a:solidFill>
                  <a:srgbClr val="5C5C6A"/>
                </a:solidFill>
                <a:latin typeface="Arial" panose="020B0604020202020204" pitchFamily="34" charset="0"/>
                <a:cs typeface="Arial" panose="020B0604020202020204" pitchFamily="34" charset="0"/>
              </a:endParaRPr>
            </a:p>
          </p:txBody>
        </p:sp>
      </p:grpSp>
      <p:grpSp>
        <p:nvGrpSpPr>
          <p:cNvPr id="28" name="组合 27"/>
          <p:cNvGrpSpPr/>
          <p:nvPr/>
        </p:nvGrpSpPr>
        <p:grpSpPr>
          <a:xfrm>
            <a:off x="1075055" y="474980"/>
            <a:ext cx="10626725" cy="2489155"/>
            <a:chOff x="6901939" y="1905849"/>
            <a:chExt cx="4408758" cy="2488929"/>
          </a:xfrm>
        </p:grpSpPr>
        <p:sp>
          <p:nvSpPr>
            <p:cNvPr id="29" name="TextBox 3"/>
            <p:cNvSpPr txBox="1"/>
            <p:nvPr/>
          </p:nvSpPr>
          <p:spPr>
            <a:xfrm>
              <a:off x="6901939" y="1905849"/>
              <a:ext cx="4408758" cy="645102"/>
            </a:xfrm>
            <a:prstGeom prst="rect">
              <a:avLst/>
            </a:prstGeom>
            <a:solidFill>
              <a:srgbClr val="FFB1B1"/>
            </a:solidFill>
          </p:spPr>
          <p:txBody>
            <a:bodyPr wrap="square" lIns="91440" tIns="45720" rIns="91440" bIns="45720" rtlCol="0">
              <a:spAutoFit/>
            </a:bodyPr>
            <a:lstStyle/>
            <a:p>
              <a:pPr algn="ctr">
                <a:lnSpc>
                  <a:spcPct val="150000"/>
                </a:lnSpc>
              </a:pPr>
              <a:r>
                <a:rPr sz="2400" b="1" dirty="0">
                  <a:solidFill>
                    <a:schemeClr val="bg1"/>
                  </a:solidFill>
                  <a:latin typeface="Times New Roman" panose="02020603050405020304" pitchFamily="18" charset="0"/>
                  <a:ea typeface="思源宋体 Heavy" panose="02020900000000000000" pitchFamily="18" charset="-122"/>
                  <a:cs typeface="Times New Roman" panose="02020603050405020304" pitchFamily="18" charset="0"/>
                  <a:sym typeface="+mn-lt"/>
                </a:rPr>
                <a:t>五、均衡</a:t>
              </a:r>
              <a:endParaRPr sz="2400" b="1" dirty="0">
                <a:solidFill>
                  <a:schemeClr val="bg1"/>
                </a:solidFill>
                <a:latin typeface="Times New Roman" panose="02020603050405020304" pitchFamily="18" charset="0"/>
                <a:ea typeface="思源宋体 Heavy" panose="02020900000000000000" pitchFamily="18" charset="-122"/>
                <a:cs typeface="Times New Roman" panose="02020603050405020304" pitchFamily="18" charset="0"/>
                <a:sym typeface="+mn-lt"/>
              </a:endParaRPr>
            </a:p>
          </p:txBody>
        </p:sp>
        <p:sp>
          <p:nvSpPr>
            <p:cNvPr id="32" name="TextBox 5"/>
            <p:cNvSpPr txBox="1"/>
            <p:nvPr/>
          </p:nvSpPr>
          <p:spPr>
            <a:xfrm>
              <a:off x="6914662" y="2595351"/>
              <a:ext cx="4384914" cy="1799427"/>
            </a:xfrm>
            <a:prstGeom prst="rect">
              <a:avLst/>
            </a:prstGeom>
            <a:noFill/>
          </p:spPr>
          <p:txBody>
            <a:bodyPr wrap="square" rtlCol="0">
              <a:spAutoFit/>
            </a:bodyPr>
            <a:lstStyle/>
            <a:p>
              <a:pPr algn="just">
                <a:lnSpc>
                  <a:spcPct val="150000"/>
                </a:lnSpc>
              </a:pPr>
              <a:r>
                <a:rPr dirty="0">
                  <a:solidFill>
                    <a:srgbClr val="5C5C6A"/>
                  </a:solidFill>
                  <a:latin typeface="思源宋体 Heavy" panose="02020900000000000000" pitchFamily="18" charset="-122"/>
                  <a:ea typeface="思源宋体 Heavy" panose="02020900000000000000" pitchFamily="18" charset="-122"/>
                  <a:sym typeface="+mn-lt"/>
                </a:rPr>
                <a:t>直方图均衡化是图像处理领域中利用图像直方图对对比度进行调整的方法。</a:t>
              </a:r>
              <a:endParaRPr dirty="0">
                <a:solidFill>
                  <a:srgbClr val="5C5C6A"/>
                </a:solidFill>
                <a:latin typeface="思源宋体 Heavy" panose="02020900000000000000" pitchFamily="18" charset="-122"/>
                <a:ea typeface="思源宋体 Heavy" panose="02020900000000000000" pitchFamily="18" charset="-122"/>
                <a:sym typeface="+mn-lt"/>
              </a:endParaRPr>
            </a:p>
            <a:p>
              <a:pPr algn="just">
                <a:lnSpc>
                  <a:spcPct val="150000"/>
                </a:lnSpc>
              </a:pPr>
              <a:r>
                <a:rPr dirty="0">
                  <a:solidFill>
                    <a:srgbClr val="5C5C6A"/>
                  </a:solidFill>
                  <a:latin typeface="思源宋体 Heavy" panose="02020900000000000000" pitchFamily="18" charset="-122"/>
                  <a:ea typeface="思源宋体 Heavy" panose="02020900000000000000" pitchFamily="18" charset="-122"/>
                  <a:sym typeface="+mn-lt"/>
                </a:rPr>
                <a:t>通过这种方法，亮度可以更好地在直方图上分布。这样就可以用于增强局部的对比度而不影响整体的对比度。 利用：equalizeHist函数来处理（注：该函数只能处理单通道图像）</a:t>
              </a:r>
              <a:endParaRPr dirty="0">
                <a:solidFill>
                  <a:srgbClr val="5C5C6A"/>
                </a:solidFill>
                <a:latin typeface="思源宋体 Heavy" panose="02020900000000000000" pitchFamily="18" charset="-122"/>
                <a:ea typeface="思源宋体 Heavy" panose="02020900000000000000" pitchFamily="18" charset="-122"/>
                <a:sym typeface="+mn-lt"/>
              </a:endParaRPr>
            </a:p>
            <a:p>
              <a:pPr algn="just">
                <a:lnSpc>
                  <a:spcPct val="150000"/>
                </a:lnSpc>
              </a:pPr>
              <a:r>
                <a:rPr lang="en-US" b="1" dirty="0">
                  <a:solidFill>
                    <a:srgbClr val="5C5C6A"/>
                  </a:solidFill>
                  <a:latin typeface="思源宋体 Heavy" panose="02020900000000000000" pitchFamily="18" charset="-122"/>
                  <a:ea typeface="思源宋体 Heavy" panose="02020900000000000000" pitchFamily="18" charset="-122"/>
                  <a:sym typeface="+mn-lt"/>
                </a:rPr>
                <a:t>	</a:t>
              </a:r>
              <a:r>
                <a:rPr sz="2000" b="1" dirty="0">
                  <a:solidFill>
                    <a:srgbClr val="5C5C6A"/>
                  </a:solidFill>
                  <a:latin typeface="思源宋体 Heavy" panose="02020900000000000000" pitchFamily="18" charset="-122"/>
                  <a:ea typeface="思源宋体 Heavy" panose="02020900000000000000" pitchFamily="18" charset="-122"/>
                  <a:sym typeface="+mn-lt"/>
                </a:rPr>
                <a:t>equalizeHist(Mat src, Mat dst)</a:t>
              </a:r>
              <a:endParaRPr sz="2000" b="1" dirty="0">
                <a:solidFill>
                  <a:srgbClr val="5C5C6A"/>
                </a:solidFill>
                <a:latin typeface="思源宋体 Heavy" panose="02020900000000000000" pitchFamily="18" charset="-122"/>
                <a:ea typeface="思源宋体 Heavy" panose="02020900000000000000" pitchFamily="18" charset="-122"/>
                <a:sym typeface="+mn-lt"/>
              </a:endParaRPr>
            </a:p>
          </p:txBody>
        </p:sp>
      </p:grpSp>
      <p:pic>
        <p:nvPicPr>
          <p:cNvPr id="5" name="图片 4"/>
          <p:cNvPicPr>
            <a:picLocks noChangeAspect="1"/>
          </p:cNvPicPr>
          <p:nvPr>
            <p:custDataLst>
              <p:tags r:id="rId1"/>
            </p:custDataLst>
          </p:nvPr>
        </p:nvPicPr>
        <p:blipFill>
          <a:blip r:embed="rId2"/>
          <a:srcRect r="21684"/>
          <a:stretch>
            <a:fillRect/>
          </a:stretch>
        </p:blipFill>
        <p:spPr>
          <a:xfrm>
            <a:off x="7901305" y="3192780"/>
            <a:ext cx="3773170" cy="3153410"/>
          </a:xfrm>
          <a:prstGeom prst="rect">
            <a:avLst/>
          </a:prstGeom>
        </p:spPr>
      </p:pic>
      <p:pic>
        <p:nvPicPr>
          <p:cNvPr id="6" name="图片 5"/>
          <p:cNvPicPr>
            <a:picLocks noChangeAspect="1"/>
          </p:cNvPicPr>
          <p:nvPr/>
        </p:nvPicPr>
        <p:blipFill>
          <a:blip r:embed="rId3"/>
          <a:stretch>
            <a:fillRect/>
          </a:stretch>
        </p:blipFill>
        <p:spPr>
          <a:xfrm>
            <a:off x="8265160" y="4661535"/>
            <a:ext cx="3409315" cy="1398270"/>
          </a:xfrm>
          <a:prstGeom prst="rect">
            <a:avLst/>
          </a:prstGeom>
        </p:spPr>
      </p:pic>
      <p:pic>
        <p:nvPicPr>
          <p:cNvPr id="7" name="图片 6"/>
          <p:cNvPicPr>
            <a:picLocks noChangeAspect="1"/>
          </p:cNvPicPr>
          <p:nvPr/>
        </p:nvPicPr>
        <p:blipFill>
          <a:blip r:embed="rId4"/>
          <a:stretch>
            <a:fillRect/>
          </a:stretch>
        </p:blipFill>
        <p:spPr>
          <a:xfrm>
            <a:off x="4271010" y="4920615"/>
            <a:ext cx="3432175" cy="1425575"/>
          </a:xfrm>
          <a:prstGeom prst="rect">
            <a:avLst/>
          </a:prstGeom>
        </p:spPr>
      </p:pic>
      <p:sp>
        <p:nvSpPr>
          <p:cNvPr id="8" name="文本框 7"/>
          <p:cNvSpPr txBox="1"/>
          <p:nvPr/>
        </p:nvSpPr>
        <p:spPr>
          <a:xfrm>
            <a:off x="1139190" y="3055620"/>
            <a:ext cx="6697980" cy="1783715"/>
          </a:xfrm>
          <a:prstGeom prst="rect">
            <a:avLst/>
          </a:prstGeom>
          <a:noFill/>
        </p:spPr>
        <p:txBody>
          <a:bodyPr wrap="square" rtlCol="0">
            <a:spAutoFit/>
          </a:bodyPr>
          <a:p>
            <a:pPr algn="just">
              <a:lnSpc>
                <a:spcPct val="150000"/>
              </a:lnSpc>
            </a:pPr>
            <a:r>
              <a:rPr sz="2000" b="1" dirty="0">
                <a:solidFill>
                  <a:srgbClr val="5C5C6A"/>
                </a:solidFill>
                <a:latin typeface="思源宋体 Heavy" panose="02020900000000000000" pitchFamily="18" charset="-122"/>
                <a:ea typeface="思源宋体 Heavy" panose="02020900000000000000" pitchFamily="18" charset="-122"/>
                <a:sym typeface="+mn-lt"/>
              </a:rPr>
              <a:t>5.2、多通道直方图均衡处理</a:t>
            </a:r>
            <a:endParaRPr sz="2000" b="1" dirty="0">
              <a:solidFill>
                <a:srgbClr val="5C5C6A"/>
              </a:solidFill>
              <a:latin typeface="思源宋体 Heavy" panose="02020900000000000000" pitchFamily="18" charset="-122"/>
              <a:ea typeface="思源宋体 Heavy" panose="02020900000000000000" pitchFamily="18" charset="-122"/>
              <a:sym typeface="+mn-lt"/>
            </a:endParaRPr>
          </a:p>
          <a:p>
            <a:pPr algn="just">
              <a:lnSpc>
                <a:spcPct val="150000"/>
              </a:lnSpc>
            </a:pPr>
            <a:r>
              <a:rPr sz="2000" dirty="0">
                <a:solidFill>
                  <a:srgbClr val="5C5C6A"/>
                </a:solidFill>
                <a:latin typeface="思源宋体 Heavy" panose="02020900000000000000" pitchFamily="18" charset="-122"/>
                <a:ea typeface="思源宋体 Heavy" panose="02020900000000000000" pitchFamily="18" charset="-122"/>
                <a:sym typeface="+mn-lt"/>
              </a:rPr>
              <a:t>进行直方图均衡处理得到一张彩色图片 - 分离通道 - 直方图均衡处理每个通道 - 合并通道</a:t>
            </a:r>
            <a:endParaRPr sz="2000" dirty="0">
              <a:solidFill>
                <a:srgbClr val="5C5C6A"/>
              </a:solidFill>
              <a:latin typeface="思源宋体 Heavy" panose="02020900000000000000" pitchFamily="18" charset="-122"/>
              <a:ea typeface="思源宋体 Heavy" panose="02020900000000000000" pitchFamily="18" charset="-122"/>
              <a:sym typeface="+mn-lt"/>
            </a:endParaRPr>
          </a:p>
          <a:p>
            <a:endParaRPr lang="zh-CN" altLang="en-US" sz="2000" dirty="0">
              <a:solidFill>
                <a:srgbClr val="5C5C6A"/>
              </a:solidFill>
              <a:latin typeface="思源宋体 Heavy" panose="02020900000000000000" pitchFamily="18" charset="-122"/>
              <a:ea typeface="思源宋体 Heavy" panose="02020900000000000000" pitchFamily="18" charset="-122"/>
              <a:sym typeface="+mn-lt"/>
            </a:endParaRPr>
          </a:p>
        </p:txBody>
      </p:sp>
      <p:sp>
        <p:nvSpPr>
          <p:cNvPr id="9" name="文本框 8"/>
          <p:cNvSpPr txBox="1"/>
          <p:nvPr/>
        </p:nvSpPr>
        <p:spPr>
          <a:xfrm>
            <a:off x="1136015" y="3055620"/>
            <a:ext cx="7742555" cy="2245360"/>
          </a:xfrm>
          <a:prstGeom prst="rect">
            <a:avLst/>
          </a:prstGeom>
          <a:noFill/>
        </p:spPr>
        <p:txBody>
          <a:bodyPr wrap="square" rtlCol="0">
            <a:spAutoFit/>
          </a:bodyPr>
          <a:p>
            <a:pPr algn="just">
              <a:lnSpc>
                <a:spcPct val="150000"/>
              </a:lnSpc>
            </a:pPr>
            <a:r>
              <a:rPr sz="2000" b="1" dirty="0">
                <a:solidFill>
                  <a:srgbClr val="5C5C6A"/>
                </a:solidFill>
                <a:latin typeface="思源宋体 Heavy" panose="02020900000000000000" pitchFamily="18" charset="-122"/>
                <a:ea typeface="思源宋体 Heavy" panose="02020900000000000000" pitchFamily="18" charset="-122"/>
                <a:sym typeface="+mn-lt"/>
              </a:rPr>
              <a:t>5.1、单通道直方图均衡处理</a:t>
            </a:r>
            <a:endParaRPr sz="2000" b="1" dirty="0">
              <a:solidFill>
                <a:srgbClr val="5C5C6A"/>
              </a:solidFill>
              <a:latin typeface="思源宋体 Heavy" panose="02020900000000000000" pitchFamily="18" charset="-122"/>
              <a:ea typeface="思源宋体 Heavy" panose="02020900000000000000" pitchFamily="18" charset="-122"/>
              <a:sym typeface="+mn-lt"/>
            </a:endParaRPr>
          </a:p>
          <a:p>
            <a:pPr algn="just">
              <a:lnSpc>
                <a:spcPct val="150000"/>
              </a:lnSpc>
            </a:pPr>
            <a:r>
              <a:rPr sz="2000" dirty="0">
                <a:solidFill>
                  <a:srgbClr val="5C5C6A"/>
                </a:solidFill>
                <a:latin typeface="思源宋体 Heavy" panose="02020900000000000000" pitchFamily="18" charset="-122"/>
                <a:ea typeface="思源宋体 Heavy" panose="02020900000000000000" pitchFamily="18" charset="-122"/>
                <a:sym typeface="+mn-lt"/>
              </a:rPr>
              <a:t>如我们将一个图片均衡处理： - 先将图片转换成但通道 - 均衡化</a:t>
            </a:r>
            <a:endParaRPr sz="2000" dirty="0">
              <a:solidFill>
                <a:srgbClr val="5C5C6A"/>
              </a:solidFill>
              <a:latin typeface="思源宋体 Heavy" panose="02020900000000000000" pitchFamily="18" charset="-122"/>
              <a:ea typeface="思源宋体 Heavy" panose="02020900000000000000" pitchFamily="18" charset="-122"/>
              <a:sym typeface="+mn-lt"/>
            </a:endParaRPr>
          </a:p>
          <a:p>
            <a:pPr algn="just">
              <a:lnSpc>
                <a:spcPct val="150000"/>
              </a:lnSpc>
            </a:pPr>
            <a:r>
              <a:rPr lang="en-US" sz="2000" b="1" dirty="0">
                <a:solidFill>
                  <a:srgbClr val="5C5C6A"/>
                </a:solidFill>
                <a:latin typeface="思源宋体 Heavy" panose="02020900000000000000" pitchFamily="18" charset="-122"/>
                <a:ea typeface="思源宋体 Heavy" panose="02020900000000000000" pitchFamily="18" charset="-122"/>
                <a:sym typeface="+mn-lt"/>
              </a:rPr>
              <a:t>	</a:t>
            </a:r>
            <a:r>
              <a:rPr sz="2000" b="1" dirty="0">
                <a:solidFill>
                  <a:srgbClr val="5C5C6A"/>
                </a:solidFill>
                <a:latin typeface="思源宋体 Heavy" panose="02020900000000000000" pitchFamily="18" charset="-122"/>
                <a:ea typeface="思源宋体 Heavy" panose="02020900000000000000" pitchFamily="18" charset="-122"/>
                <a:sym typeface="+mn-lt"/>
              </a:rPr>
              <a:t>Imgproc.cvtColor(src, src, Imgproc.COLOR_BGR2GRAY)</a:t>
            </a:r>
            <a:endParaRPr sz="2000" b="1" dirty="0">
              <a:solidFill>
                <a:srgbClr val="5C5C6A"/>
              </a:solidFill>
              <a:latin typeface="思源宋体 Heavy" panose="02020900000000000000" pitchFamily="18" charset="-122"/>
              <a:ea typeface="思源宋体 Heavy" panose="02020900000000000000" pitchFamily="18" charset="-122"/>
              <a:sym typeface="+mn-lt"/>
            </a:endParaRPr>
          </a:p>
          <a:p>
            <a:pPr algn="just">
              <a:lnSpc>
                <a:spcPct val="150000"/>
              </a:lnSpc>
            </a:pPr>
            <a:r>
              <a:rPr lang="en-US" sz="2000" b="1" dirty="0">
                <a:solidFill>
                  <a:srgbClr val="5C5C6A"/>
                </a:solidFill>
                <a:latin typeface="思源宋体 Heavy" panose="02020900000000000000" pitchFamily="18" charset="-122"/>
                <a:ea typeface="思源宋体 Heavy" panose="02020900000000000000" pitchFamily="18" charset="-122"/>
                <a:sym typeface="+mn-lt"/>
              </a:rPr>
              <a:t>	</a:t>
            </a:r>
            <a:r>
              <a:rPr sz="2000" b="1" dirty="0">
                <a:solidFill>
                  <a:srgbClr val="5C5C6A"/>
                </a:solidFill>
                <a:latin typeface="思源宋体 Heavy" panose="02020900000000000000" pitchFamily="18" charset="-122"/>
                <a:ea typeface="思源宋体 Heavy" panose="02020900000000000000" pitchFamily="18" charset="-122"/>
                <a:sym typeface="+mn-lt"/>
              </a:rPr>
              <a:t>Imgproc.equalizeHist(src, src)</a:t>
            </a:r>
            <a:endParaRPr sz="2000" b="1" dirty="0">
              <a:solidFill>
                <a:srgbClr val="5C5C6A"/>
              </a:solidFill>
              <a:latin typeface="思源宋体 Heavy" panose="02020900000000000000" pitchFamily="18" charset="-122"/>
              <a:ea typeface="思源宋体 Heavy" panose="02020900000000000000" pitchFamily="18" charset="-122"/>
              <a:sym typeface="+mn-lt"/>
            </a:endParaRPr>
          </a:p>
          <a:p>
            <a:endParaRPr lang="zh-CN" altLang="en-US" sz="2000" b="1" dirty="0">
              <a:solidFill>
                <a:srgbClr val="5C5C6A"/>
              </a:solidFill>
              <a:latin typeface="思源宋体 Heavy" panose="02020900000000000000" pitchFamily="18" charset="-122"/>
              <a:ea typeface="思源宋体 Heavy" panose="02020900000000000000" pitchFamily="18" charset="-122"/>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xit" presetSubtype="4" fill="hold" grpId="1" nodeType="clickEffect">
                                  <p:stCondLst>
                                    <p:cond delay="0"/>
                                  </p:stCondLst>
                                  <p:childTnLst>
                                    <p:animEffect transition="out" filter="wipe(down)">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par>
                                <p:cTn id="22" presetID="22" presetClass="exit" presetSubtype="4" fill="hold" nodeType="withEffect">
                                  <p:stCondLst>
                                    <p:cond delay="0"/>
                                  </p:stCondLst>
                                  <p:childTnLst>
                                    <p:animEffect transition="out" filter="wipe(down)">
                                      <p:cBhvr>
                                        <p:cTn id="23" dur="500"/>
                                        <p:tgtEl>
                                          <p:spTgt spid="6"/>
                                        </p:tgtEl>
                                      </p:cBhvr>
                                    </p:animEffect>
                                    <p:set>
                                      <p:cBhvr>
                                        <p:cTn id="24" dur="1" fill="hold">
                                          <p:stCondLst>
                                            <p:cond delay="499"/>
                                          </p:stCondLst>
                                        </p:cTn>
                                        <p:tgtEl>
                                          <p:spTgt spid="6"/>
                                        </p:tgtEl>
                                        <p:attrNameLst>
                                          <p:attrName>style.visibility</p:attrName>
                                        </p:attrNameLst>
                                      </p:cBhvr>
                                      <p:to>
                                        <p:strVal val="hidden"/>
                                      </p:to>
                                    </p:se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rot="19103515">
            <a:off x="7874083" y="1393630"/>
            <a:ext cx="4390338" cy="5248569"/>
            <a:chOff x="8095757" y="2187958"/>
            <a:chExt cx="4390338" cy="5248569"/>
          </a:xfrm>
        </p:grpSpPr>
        <p:grpSp>
          <p:nvGrpSpPr>
            <p:cNvPr id="2" name="组合 1"/>
            <p:cNvGrpSpPr/>
            <p:nvPr/>
          </p:nvGrpSpPr>
          <p:grpSpPr>
            <a:xfrm rot="18705761">
              <a:off x="7666641" y="2617074"/>
              <a:ext cx="5248569" cy="4390338"/>
              <a:chOff x="-792643" y="1351314"/>
              <a:chExt cx="4275339" cy="3576248"/>
            </a:xfrm>
          </p:grpSpPr>
          <p:grpSp>
            <p:nvGrpSpPr>
              <p:cNvPr id="3" name="组合 2"/>
              <p:cNvGrpSpPr/>
              <p:nvPr/>
            </p:nvGrpSpPr>
            <p:grpSpPr>
              <a:xfrm rot="3085778">
                <a:off x="933122" y="1458968"/>
                <a:ext cx="2657228" cy="2441920"/>
                <a:chOff x="2682435" y="1390960"/>
                <a:chExt cx="5360790" cy="4926420"/>
              </a:xfrm>
            </p:grpSpPr>
            <p:grpSp>
              <p:nvGrpSpPr>
                <p:cNvPr id="15" name="组合 14"/>
                <p:cNvGrpSpPr/>
                <p:nvPr/>
              </p:nvGrpSpPr>
              <p:grpSpPr>
                <a:xfrm rot="309009">
                  <a:off x="2682435" y="1390960"/>
                  <a:ext cx="5360790" cy="3715617"/>
                  <a:chOff x="12257" y="4311304"/>
                  <a:chExt cx="5666789" cy="3927709"/>
                </a:xfrm>
              </p:grpSpPr>
              <p:grpSp>
                <p:nvGrpSpPr>
                  <p:cNvPr id="17" name="组合 16"/>
                  <p:cNvGrpSpPr/>
                  <p:nvPr/>
                </p:nvGrpSpPr>
                <p:grpSpPr>
                  <a:xfrm>
                    <a:off x="563242" y="4311304"/>
                    <a:ext cx="5115804" cy="3551491"/>
                    <a:chOff x="2435680" y="1515442"/>
                    <a:chExt cx="2790502" cy="1937221"/>
                  </a:xfrm>
                </p:grpSpPr>
                <p:grpSp>
                  <p:nvGrpSpPr>
                    <p:cNvPr id="19" name="组合 18"/>
                    <p:cNvGrpSpPr/>
                    <p:nvPr/>
                  </p:nvGrpSpPr>
                  <p:grpSpPr>
                    <a:xfrm rot="7578518">
                      <a:off x="2931341" y="1571066"/>
                      <a:ext cx="1385936" cy="2377258"/>
                      <a:chOff x="1970467" y="-319858"/>
                      <a:chExt cx="1385936" cy="2377258"/>
                    </a:xfrm>
                  </p:grpSpPr>
                  <p:sp>
                    <p:nvSpPr>
                      <p:cNvPr id="23" name="等腰三角形 22"/>
                      <p:cNvSpPr/>
                      <p:nvPr/>
                    </p:nvSpPr>
                    <p:spPr>
                      <a:xfrm>
                        <a:off x="1974273" y="865909"/>
                        <a:ext cx="1382130" cy="1191491"/>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p:cNvSpPr/>
                      <p:nvPr/>
                    </p:nvSpPr>
                    <p:spPr>
                      <a:xfrm rot="10800000">
                        <a:off x="1970467" y="-319858"/>
                        <a:ext cx="1382130" cy="119149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rot="7578518">
                      <a:off x="3343626" y="1015016"/>
                      <a:ext cx="1382130" cy="2382982"/>
                      <a:chOff x="1974273" y="865909"/>
                      <a:chExt cx="1382130" cy="2382982"/>
                    </a:xfrm>
                  </p:grpSpPr>
                  <p:sp>
                    <p:nvSpPr>
                      <p:cNvPr id="21" name="等腰三角形 20"/>
                      <p:cNvSpPr/>
                      <p:nvPr/>
                    </p:nvSpPr>
                    <p:spPr>
                      <a:xfrm>
                        <a:off x="1974273" y="865909"/>
                        <a:ext cx="1382130" cy="1191491"/>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10800000">
                        <a:off x="1974273" y="2057400"/>
                        <a:ext cx="1382130" cy="119149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8" name="等腰三角形 17"/>
                  <p:cNvSpPr/>
                  <p:nvPr/>
                </p:nvSpPr>
                <p:spPr>
                  <a:xfrm rot="18378518">
                    <a:off x="-162491" y="5879914"/>
                    <a:ext cx="2533847" cy="218435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等腰三角形 15"/>
                <p:cNvSpPr/>
                <p:nvPr/>
              </p:nvSpPr>
              <p:spPr>
                <a:xfrm rot="7887527">
                  <a:off x="4020032" y="4085669"/>
                  <a:ext cx="2397022" cy="2066399"/>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rot="3085778">
                <a:off x="-900297" y="2377988"/>
                <a:ext cx="2657228" cy="2441920"/>
                <a:chOff x="2682435" y="1390960"/>
                <a:chExt cx="5360790" cy="4926420"/>
              </a:xfrm>
            </p:grpSpPr>
            <p:grpSp>
              <p:nvGrpSpPr>
                <p:cNvPr id="5" name="组合 4"/>
                <p:cNvGrpSpPr/>
                <p:nvPr/>
              </p:nvGrpSpPr>
              <p:grpSpPr>
                <a:xfrm rot="309009">
                  <a:off x="2682435" y="1390960"/>
                  <a:ext cx="5360790" cy="3715617"/>
                  <a:chOff x="12257" y="4311304"/>
                  <a:chExt cx="5666789" cy="3927709"/>
                </a:xfrm>
              </p:grpSpPr>
              <p:grpSp>
                <p:nvGrpSpPr>
                  <p:cNvPr id="7" name="组合 6"/>
                  <p:cNvGrpSpPr/>
                  <p:nvPr/>
                </p:nvGrpSpPr>
                <p:grpSpPr>
                  <a:xfrm>
                    <a:off x="563242" y="4311304"/>
                    <a:ext cx="5115804" cy="3551491"/>
                    <a:chOff x="2435680" y="1515442"/>
                    <a:chExt cx="2790502" cy="1937221"/>
                  </a:xfrm>
                </p:grpSpPr>
                <p:grpSp>
                  <p:nvGrpSpPr>
                    <p:cNvPr id="9" name="组合 8"/>
                    <p:cNvGrpSpPr/>
                    <p:nvPr/>
                  </p:nvGrpSpPr>
                  <p:grpSpPr>
                    <a:xfrm rot="7578518">
                      <a:off x="2931341" y="1571066"/>
                      <a:ext cx="1385936" cy="2377258"/>
                      <a:chOff x="1970467" y="-319858"/>
                      <a:chExt cx="1385936" cy="2377258"/>
                    </a:xfrm>
                  </p:grpSpPr>
                  <p:sp>
                    <p:nvSpPr>
                      <p:cNvPr id="13" name="等腰三角形 12"/>
                      <p:cNvSpPr/>
                      <p:nvPr/>
                    </p:nvSpPr>
                    <p:spPr>
                      <a:xfrm>
                        <a:off x="1974273" y="865909"/>
                        <a:ext cx="1382130" cy="1191491"/>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1970467" y="-319858"/>
                        <a:ext cx="1382130" cy="119149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rot="7578518">
                      <a:off x="3343626" y="1015016"/>
                      <a:ext cx="1382130" cy="2382982"/>
                      <a:chOff x="1974273" y="865909"/>
                      <a:chExt cx="1382130" cy="2382982"/>
                    </a:xfrm>
                  </p:grpSpPr>
                  <p:sp>
                    <p:nvSpPr>
                      <p:cNvPr id="11" name="等腰三角形 10"/>
                      <p:cNvSpPr/>
                      <p:nvPr/>
                    </p:nvSpPr>
                    <p:spPr>
                      <a:xfrm>
                        <a:off x="1974273" y="865909"/>
                        <a:ext cx="1382130" cy="1191491"/>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10800000">
                        <a:off x="1974273" y="2057400"/>
                        <a:ext cx="1382130" cy="119149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8" name="等腰三角形 7"/>
                  <p:cNvSpPr/>
                  <p:nvPr/>
                </p:nvSpPr>
                <p:spPr>
                  <a:xfrm rot="18378518">
                    <a:off x="-162491" y="5879914"/>
                    <a:ext cx="2533847" cy="218435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等腰三角形 5"/>
                <p:cNvSpPr/>
                <p:nvPr/>
              </p:nvSpPr>
              <p:spPr>
                <a:xfrm rot="7887527">
                  <a:off x="4020032" y="4085669"/>
                  <a:ext cx="2397022" cy="2066399"/>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5" name="文本框 24"/>
            <p:cNvSpPr txBox="1"/>
            <p:nvPr/>
          </p:nvSpPr>
          <p:spPr>
            <a:xfrm rot="2496485">
              <a:off x="9605817" y="2835562"/>
              <a:ext cx="1884218" cy="1107996"/>
            </a:xfrm>
            <a:prstGeom prst="rect">
              <a:avLst/>
            </a:prstGeom>
            <a:noFill/>
          </p:spPr>
          <p:txBody>
            <a:bodyPr wrap="square" rtlCol="0">
              <a:spAutoFit/>
            </a:bodyPr>
            <a:lstStyle/>
            <a:p>
              <a:pPr algn="ctr"/>
              <a:r>
                <a:rPr lang="en-US" altLang="zh-CN" sz="6600" dirty="0">
                  <a:solidFill>
                    <a:schemeClr val="bg1"/>
                  </a:solidFill>
                  <a:latin typeface="Arial Black" panose="020B0A04020102020204" pitchFamily="34" charset="0"/>
                </a:rPr>
                <a:t>01</a:t>
              </a:r>
              <a:endParaRPr lang="zh-CN" altLang="en-US" sz="6600" dirty="0">
                <a:solidFill>
                  <a:schemeClr val="bg1"/>
                </a:solidFill>
                <a:latin typeface="Arial Black" panose="020B0A04020102020204" pitchFamily="34" charset="0"/>
              </a:endParaRPr>
            </a:p>
          </p:txBody>
        </p:sp>
      </p:grpSp>
      <p:sp>
        <p:nvSpPr>
          <p:cNvPr id="26" name="文本框 25"/>
          <p:cNvSpPr txBox="1"/>
          <p:nvPr/>
        </p:nvSpPr>
        <p:spPr>
          <a:xfrm>
            <a:off x="1717965" y="2785687"/>
            <a:ext cx="5985163" cy="1506855"/>
          </a:xfrm>
          <a:prstGeom prst="rect">
            <a:avLst/>
          </a:prstGeom>
          <a:noFill/>
        </p:spPr>
        <p:txBody>
          <a:bodyPr wrap="square" rtlCol="0">
            <a:spAutoFit/>
          </a:bodyPr>
          <a:lstStyle/>
          <a:p>
            <a:pPr algn="r"/>
            <a:r>
              <a:rPr lang="en-US" altLang="zh-CN" sz="4800" b="1" dirty="0">
                <a:solidFill>
                  <a:srgbClr val="5C5C6A"/>
                </a:solidFill>
                <a:latin typeface="幼圆" panose="02010509060101010101" pitchFamily="49" charset="-122"/>
                <a:ea typeface="幼圆" panose="02010509060101010101" pitchFamily="49" charset="-122"/>
              </a:rPr>
              <a:t>Opencv</a:t>
            </a:r>
            <a:r>
              <a:rPr lang="zh-CN" altLang="en-US" sz="4800" b="1" dirty="0">
                <a:solidFill>
                  <a:srgbClr val="5C5C6A"/>
                </a:solidFill>
                <a:latin typeface="幼圆" panose="02010509060101010101" pitchFamily="49" charset="-122"/>
                <a:ea typeface="幼圆" panose="02010509060101010101" pitchFamily="49" charset="-122"/>
              </a:rPr>
              <a:t>简介</a:t>
            </a:r>
            <a:endParaRPr lang="en-US" altLang="zh-CN" sz="4400" b="1" dirty="0">
              <a:solidFill>
                <a:srgbClr val="5C5C6A"/>
              </a:solidFill>
              <a:latin typeface="幼圆" panose="02010509060101010101" pitchFamily="49" charset="-122"/>
              <a:ea typeface="幼圆" panose="02010509060101010101" pitchFamily="49" charset="-122"/>
            </a:endParaRPr>
          </a:p>
          <a:p>
            <a:pPr algn="r"/>
            <a:r>
              <a:rPr lang="en-US" altLang="zh-CN" sz="4400" b="1" dirty="0">
                <a:solidFill>
                  <a:srgbClr val="5C5C6A"/>
                </a:solidFill>
                <a:latin typeface="幼圆" panose="02010509060101010101" pitchFamily="49" charset="-122"/>
                <a:ea typeface="幼圆" panose="02010509060101010101" pitchFamily="49" charset="-122"/>
              </a:rPr>
              <a:t>Opencv Profile</a:t>
            </a:r>
            <a:endParaRPr lang="zh-CN" altLang="en-US" sz="4400" b="1" dirty="0">
              <a:solidFill>
                <a:srgbClr val="5C5C6A"/>
              </a:solidFill>
              <a:latin typeface="幼圆" panose="02010509060101010101" pitchFamily="49" charset="-122"/>
              <a:ea typeface="幼圆" panose="02010509060101010101" pitchFamily="49" charset="-122"/>
            </a:endParaRPr>
          </a:p>
        </p:txBody>
      </p:sp>
      <p:cxnSp>
        <p:nvCxnSpPr>
          <p:cNvPr id="28" name="直接连接符 27"/>
          <p:cNvCxnSpPr/>
          <p:nvPr/>
        </p:nvCxnSpPr>
        <p:spPr>
          <a:xfrm>
            <a:off x="2493010" y="3588904"/>
            <a:ext cx="520930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ppt_x"/>
                                          </p:val>
                                        </p:tav>
                                        <p:tav tm="100000">
                                          <p:val>
                                            <p:strVal val="#ppt_x"/>
                                          </p:val>
                                        </p:tav>
                                      </p:tavLst>
                                    </p:anim>
                                    <p:anim calcmode="lin" valueType="num">
                                      <p:cBhvr additive="base">
                                        <p:cTn id="1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rot="19103515">
            <a:off x="7874083" y="1393630"/>
            <a:ext cx="4390338" cy="5248569"/>
            <a:chOff x="8095757" y="2187958"/>
            <a:chExt cx="4390338" cy="5248569"/>
          </a:xfrm>
        </p:grpSpPr>
        <p:grpSp>
          <p:nvGrpSpPr>
            <p:cNvPr id="2" name="组合 1"/>
            <p:cNvGrpSpPr/>
            <p:nvPr/>
          </p:nvGrpSpPr>
          <p:grpSpPr>
            <a:xfrm rot="18705761">
              <a:off x="7666641" y="2617074"/>
              <a:ext cx="5248569" cy="4390338"/>
              <a:chOff x="-792643" y="1351314"/>
              <a:chExt cx="4275339" cy="3576248"/>
            </a:xfrm>
          </p:grpSpPr>
          <p:grpSp>
            <p:nvGrpSpPr>
              <p:cNvPr id="3" name="组合 2"/>
              <p:cNvGrpSpPr/>
              <p:nvPr/>
            </p:nvGrpSpPr>
            <p:grpSpPr>
              <a:xfrm rot="3085778">
                <a:off x="933122" y="1458968"/>
                <a:ext cx="2657228" cy="2441920"/>
                <a:chOff x="2682435" y="1390960"/>
                <a:chExt cx="5360790" cy="4926420"/>
              </a:xfrm>
            </p:grpSpPr>
            <p:grpSp>
              <p:nvGrpSpPr>
                <p:cNvPr id="15" name="组合 14"/>
                <p:cNvGrpSpPr/>
                <p:nvPr/>
              </p:nvGrpSpPr>
              <p:grpSpPr>
                <a:xfrm rot="309009">
                  <a:off x="2682435" y="1390960"/>
                  <a:ext cx="5360790" cy="3715617"/>
                  <a:chOff x="12257" y="4311304"/>
                  <a:chExt cx="5666789" cy="3927709"/>
                </a:xfrm>
              </p:grpSpPr>
              <p:grpSp>
                <p:nvGrpSpPr>
                  <p:cNvPr id="17" name="组合 16"/>
                  <p:cNvGrpSpPr/>
                  <p:nvPr/>
                </p:nvGrpSpPr>
                <p:grpSpPr>
                  <a:xfrm>
                    <a:off x="563242" y="4311304"/>
                    <a:ext cx="5115804" cy="3551491"/>
                    <a:chOff x="2435680" y="1515442"/>
                    <a:chExt cx="2790502" cy="1937221"/>
                  </a:xfrm>
                </p:grpSpPr>
                <p:grpSp>
                  <p:nvGrpSpPr>
                    <p:cNvPr id="19" name="组合 18"/>
                    <p:cNvGrpSpPr/>
                    <p:nvPr/>
                  </p:nvGrpSpPr>
                  <p:grpSpPr>
                    <a:xfrm rot="7578518">
                      <a:off x="2931341" y="1571066"/>
                      <a:ext cx="1385936" cy="2377258"/>
                      <a:chOff x="1970467" y="-319858"/>
                      <a:chExt cx="1385936" cy="2377258"/>
                    </a:xfrm>
                  </p:grpSpPr>
                  <p:sp>
                    <p:nvSpPr>
                      <p:cNvPr id="23" name="等腰三角形 22"/>
                      <p:cNvSpPr/>
                      <p:nvPr/>
                    </p:nvSpPr>
                    <p:spPr>
                      <a:xfrm>
                        <a:off x="1974273" y="865909"/>
                        <a:ext cx="1382130" cy="1191491"/>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p:cNvSpPr/>
                      <p:nvPr/>
                    </p:nvSpPr>
                    <p:spPr>
                      <a:xfrm rot="10800000">
                        <a:off x="1970467" y="-319858"/>
                        <a:ext cx="1382130" cy="119149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rot="7578518">
                      <a:off x="3343626" y="1015016"/>
                      <a:ext cx="1382130" cy="2382982"/>
                      <a:chOff x="1974273" y="865909"/>
                      <a:chExt cx="1382130" cy="2382982"/>
                    </a:xfrm>
                  </p:grpSpPr>
                  <p:sp>
                    <p:nvSpPr>
                      <p:cNvPr id="21" name="等腰三角形 20"/>
                      <p:cNvSpPr/>
                      <p:nvPr/>
                    </p:nvSpPr>
                    <p:spPr>
                      <a:xfrm>
                        <a:off x="1974273" y="865909"/>
                        <a:ext cx="1382130" cy="1191491"/>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10800000">
                        <a:off x="1974273" y="2057400"/>
                        <a:ext cx="1382130" cy="119149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8" name="等腰三角形 17"/>
                  <p:cNvSpPr/>
                  <p:nvPr/>
                </p:nvSpPr>
                <p:spPr>
                  <a:xfrm rot="18378518">
                    <a:off x="-162491" y="5879914"/>
                    <a:ext cx="2533847" cy="218435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等腰三角形 15"/>
                <p:cNvSpPr/>
                <p:nvPr/>
              </p:nvSpPr>
              <p:spPr>
                <a:xfrm rot="7887527">
                  <a:off x="4020032" y="4085669"/>
                  <a:ext cx="2397022" cy="2066399"/>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rot="3085778">
                <a:off x="-900297" y="2377988"/>
                <a:ext cx="2657228" cy="2441920"/>
                <a:chOff x="2682435" y="1390960"/>
                <a:chExt cx="5360790" cy="4926420"/>
              </a:xfrm>
            </p:grpSpPr>
            <p:grpSp>
              <p:nvGrpSpPr>
                <p:cNvPr id="5" name="组合 4"/>
                <p:cNvGrpSpPr/>
                <p:nvPr/>
              </p:nvGrpSpPr>
              <p:grpSpPr>
                <a:xfrm rot="309009">
                  <a:off x="2682435" y="1390960"/>
                  <a:ext cx="5360790" cy="3715617"/>
                  <a:chOff x="12257" y="4311304"/>
                  <a:chExt cx="5666789" cy="3927709"/>
                </a:xfrm>
              </p:grpSpPr>
              <p:grpSp>
                <p:nvGrpSpPr>
                  <p:cNvPr id="7" name="组合 6"/>
                  <p:cNvGrpSpPr/>
                  <p:nvPr/>
                </p:nvGrpSpPr>
                <p:grpSpPr>
                  <a:xfrm>
                    <a:off x="563242" y="4311304"/>
                    <a:ext cx="5115804" cy="3551491"/>
                    <a:chOff x="2435680" y="1515442"/>
                    <a:chExt cx="2790502" cy="1937221"/>
                  </a:xfrm>
                </p:grpSpPr>
                <p:grpSp>
                  <p:nvGrpSpPr>
                    <p:cNvPr id="9" name="组合 8"/>
                    <p:cNvGrpSpPr/>
                    <p:nvPr/>
                  </p:nvGrpSpPr>
                  <p:grpSpPr>
                    <a:xfrm rot="7578518">
                      <a:off x="2931341" y="1571066"/>
                      <a:ext cx="1385936" cy="2377258"/>
                      <a:chOff x="1970467" y="-319858"/>
                      <a:chExt cx="1385936" cy="2377258"/>
                    </a:xfrm>
                  </p:grpSpPr>
                  <p:sp>
                    <p:nvSpPr>
                      <p:cNvPr id="13" name="等腰三角形 12"/>
                      <p:cNvSpPr/>
                      <p:nvPr/>
                    </p:nvSpPr>
                    <p:spPr>
                      <a:xfrm>
                        <a:off x="1974273" y="865909"/>
                        <a:ext cx="1382130" cy="1191491"/>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1970467" y="-319858"/>
                        <a:ext cx="1382130" cy="119149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rot="7578518">
                      <a:off x="3343626" y="1015016"/>
                      <a:ext cx="1382130" cy="2382982"/>
                      <a:chOff x="1974273" y="865909"/>
                      <a:chExt cx="1382130" cy="2382982"/>
                    </a:xfrm>
                  </p:grpSpPr>
                  <p:sp>
                    <p:nvSpPr>
                      <p:cNvPr id="11" name="等腰三角形 10"/>
                      <p:cNvSpPr/>
                      <p:nvPr/>
                    </p:nvSpPr>
                    <p:spPr>
                      <a:xfrm>
                        <a:off x="1974273" y="865909"/>
                        <a:ext cx="1382130" cy="1191491"/>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10800000">
                        <a:off x="1974273" y="2057400"/>
                        <a:ext cx="1382130" cy="119149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8" name="等腰三角形 7"/>
                  <p:cNvSpPr/>
                  <p:nvPr/>
                </p:nvSpPr>
                <p:spPr>
                  <a:xfrm rot="18378518">
                    <a:off x="-162491" y="5879914"/>
                    <a:ext cx="2533847" cy="218435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等腰三角形 5"/>
                <p:cNvSpPr/>
                <p:nvPr/>
              </p:nvSpPr>
              <p:spPr>
                <a:xfrm rot="7887527">
                  <a:off x="4020032" y="4085669"/>
                  <a:ext cx="2397022" cy="2066399"/>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5" name="文本框 24"/>
            <p:cNvSpPr txBox="1"/>
            <p:nvPr/>
          </p:nvSpPr>
          <p:spPr>
            <a:xfrm rot="2496485">
              <a:off x="9605817" y="2835562"/>
              <a:ext cx="1884218" cy="1107996"/>
            </a:xfrm>
            <a:prstGeom prst="rect">
              <a:avLst/>
            </a:prstGeom>
            <a:noFill/>
          </p:spPr>
          <p:txBody>
            <a:bodyPr wrap="square" rtlCol="0">
              <a:spAutoFit/>
            </a:bodyPr>
            <a:lstStyle/>
            <a:p>
              <a:pPr algn="ctr"/>
              <a:r>
                <a:rPr lang="en-US" altLang="zh-CN" sz="6600" dirty="0">
                  <a:solidFill>
                    <a:schemeClr val="bg1"/>
                  </a:solidFill>
                  <a:latin typeface="Arial Black" panose="020B0A04020102020204" pitchFamily="34" charset="0"/>
                </a:rPr>
                <a:t>03</a:t>
              </a:r>
              <a:endParaRPr lang="zh-CN" altLang="en-US" sz="6600" dirty="0">
                <a:solidFill>
                  <a:schemeClr val="bg1"/>
                </a:solidFill>
                <a:latin typeface="Arial Black" panose="020B0A04020102020204" pitchFamily="34" charset="0"/>
              </a:endParaRPr>
            </a:p>
          </p:txBody>
        </p:sp>
      </p:grpSp>
      <p:sp>
        <p:nvSpPr>
          <p:cNvPr id="26" name="文本框 25"/>
          <p:cNvSpPr txBox="1"/>
          <p:nvPr/>
        </p:nvSpPr>
        <p:spPr>
          <a:xfrm>
            <a:off x="1717965" y="2715837"/>
            <a:ext cx="5985163" cy="1506855"/>
          </a:xfrm>
          <a:prstGeom prst="rect">
            <a:avLst/>
          </a:prstGeom>
          <a:noFill/>
        </p:spPr>
        <p:txBody>
          <a:bodyPr wrap="square" rtlCol="0">
            <a:spAutoFit/>
          </a:bodyPr>
          <a:lstStyle/>
          <a:p>
            <a:pPr algn="r"/>
            <a:r>
              <a:rPr lang="zh-CN" altLang="en-US" sz="4800" b="1" dirty="0">
                <a:solidFill>
                  <a:srgbClr val="5C5C6A"/>
                </a:solidFill>
                <a:latin typeface="幼圆" panose="02010509060101010101" pitchFamily="49" charset="-122"/>
                <a:ea typeface="幼圆" panose="02010509060101010101" pitchFamily="49" charset="-122"/>
              </a:rPr>
              <a:t>人脸检测</a:t>
            </a:r>
            <a:endParaRPr lang="en-US" altLang="zh-CN" sz="4400" b="1" dirty="0">
              <a:solidFill>
                <a:srgbClr val="5C5C6A"/>
              </a:solidFill>
              <a:latin typeface="幼圆" panose="02010509060101010101" pitchFamily="49" charset="-122"/>
              <a:ea typeface="幼圆" panose="02010509060101010101" pitchFamily="49" charset="-122"/>
            </a:endParaRPr>
          </a:p>
          <a:p>
            <a:pPr algn="r"/>
            <a:r>
              <a:rPr lang="en-US" altLang="zh-CN" sz="4400" b="1" dirty="0">
                <a:solidFill>
                  <a:srgbClr val="5C5C6A"/>
                </a:solidFill>
                <a:latin typeface="幼圆" panose="02010509060101010101" pitchFamily="49" charset="-122"/>
                <a:ea typeface="幼圆" panose="02010509060101010101" pitchFamily="49" charset="-122"/>
              </a:rPr>
              <a:t>Face Detection</a:t>
            </a:r>
            <a:endParaRPr lang="zh-CN" altLang="en-US" sz="4400" b="1" dirty="0">
              <a:solidFill>
                <a:srgbClr val="5C5C6A"/>
              </a:solidFill>
              <a:latin typeface="幼圆" panose="02010509060101010101" pitchFamily="49" charset="-122"/>
              <a:ea typeface="幼圆" panose="02010509060101010101" pitchFamily="49" charset="-122"/>
            </a:endParaRPr>
          </a:p>
        </p:txBody>
      </p:sp>
      <p:cxnSp>
        <p:nvCxnSpPr>
          <p:cNvPr id="28" name="直接连接符 27"/>
          <p:cNvCxnSpPr/>
          <p:nvPr/>
        </p:nvCxnSpPr>
        <p:spPr>
          <a:xfrm>
            <a:off x="2803525" y="3513455"/>
            <a:ext cx="4844415" cy="57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ppt_x"/>
                                          </p:val>
                                        </p:tav>
                                        <p:tav tm="100000">
                                          <p:val>
                                            <p:strVal val="#ppt_x"/>
                                          </p:val>
                                        </p:tav>
                                      </p:tavLst>
                                    </p:anim>
                                    <p:anim calcmode="lin" valueType="num">
                                      <p:cBhvr additive="base">
                                        <p:cTn id="1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zh-CN" altLang="en-US" sz="2000" b="1" dirty="0">
                  <a:solidFill>
                    <a:srgbClr val="5C5C6A"/>
                  </a:solidFill>
                  <a:latin typeface="幼圆" panose="02010509060101010101" pitchFamily="49" charset="-122"/>
                  <a:ea typeface="幼圆" panose="02010509060101010101" pitchFamily="49" charset="-122"/>
                  <a:sym typeface="+mn-ea"/>
                </a:rPr>
                <a:t>人脸检测</a:t>
              </a:r>
              <a:endParaRPr lang="zh-CN" sz="2000" b="1" dirty="0">
                <a:solidFill>
                  <a:srgbClr val="5C5C6A"/>
                </a:solidFill>
                <a:latin typeface="Arial" panose="020B0604020202020204" pitchFamily="34" charset="0"/>
                <a:cs typeface="Arial" panose="020B0604020202020204" pitchFamily="34" charset="0"/>
              </a:endParaRPr>
            </a:p>
          </p:txBody>
        </p:sp>
      </p:grpSp>
      <p:grpSp>
        <p:nvGrpSpPr>
          <p:cNvPr id="17" name="组合 16"/>
          <p:cNvGrpSpPr/>
          <p:nvPr/>
        </p:nvGrpSpPr>
        <p:grpSpPr>
          <a:xfrm>
            <a:off x="881380" y="1115060"/>
            <a:ext cx="10307794" cy="4430743"/>
            <a:chOff x="1388" y="1756"/>
            <a:chExt cx="16233" cy="6978"/>
          </a:xfrm>
        </p:grpSpPr>
        <p:grpSp>
          <p:nvGrpSpPr>
            <p:cNvPr id="15" name="组合 14"/>
            <p:cNvGrpSpPr/>
            <p:nvPr/>
          </p:nvGrpSpPr>
          <p:grpSpPr>
            <a:xfrm>
              <a:off x="1388" y="1822"/>
              <a:ext cx="16233" cy="6912"/>
              <a:chOff x="1277" y="1406"/>
              <a:chExt cx="16233" cy="6912"/>
            </a:xfrm>
          </p:grpSpPr>
          <p:grpSp>
            <p:nvGrpSpPr>
              <p:cNvPr id="5" name="组合 4"/>
              <p:cNvGrpSpPr/>
              <p:nvPr/>
            </p:nvGrpSpPr>
            <p:grpSpPr>
              <a:xfrm>
                <a:off x="1278" y="2992"/>
                <a:ext cx="16232" cy="5326"/>
                <a:chOff x="811369" y="1899633"/>
                <a:chExt cx="10307320" cy="3382010"/>
              </a:xfrm>
            </p:grpSpPr>
            <p:sp>
              <p:nvSpPr>
                <p:cNvPr id="6" name="矩形 5"/>
                <p:cNvSpPr/>
                <p:nvPr/>
              </p:nvSpPr>
              <p:spPr>
                <a:xfrm>
                  <a:off x="811369" y="1899633"/>
                  <a:ext cx="10189845" cy="1506855"/>
                </a:xfrm>
                <a:prstGeom prst="rect">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47B588"/>
                        </a:gs>
                        <a:gs pos="87500">
                          <a:srgbClr val="D5E2DD"/>
                        </a:gs>
                        <a:gs pos="75000">
                          <a:srgbClr val="C5DED1"/>
                        </a:gs>
                        <a:gs pos="50000">
                          <a:srgbClr val="49B48A"/>
                        </a:gs>
                        <a:gs pos="100000">
                          <a:srgbClr val="E5E6E8"/>
                        </a:gs>
                      </a:gsLst>
                      <a:lin ang="3600000" scaled="0"/>
                    </a:gradFill>
                    <a:cs typeface="+mn-ea"/>
                    <a:sym typeface="+mn-lt"/>
                  </a:endParaRPr>
                </a:p>
              </p:txBody>
            </p:sp>
            <p:sp>
              <p:nvSpPr>
                <p:cNvPr id="7" name="矩形 6"/>
                <p:cNvSpPr/>
                <p:nvPr/>
              </p:nvSpPr>
              <p:spPr>
                <a:xfrm>
                  <a:off x="811369" y="3774788"/>
                  <a:ext cx="10189210" cy="1506855"/>
                </a:xfrm>
                <a:prstGeom prst="rect">
                  <a:avLst/>
                </a:prstGeom>
                <a:solidFill>
                  <a:srgbClr val="FFB1B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latin typeface="思源宋体 Heavy" panose="02020900000000000000" pitchFamily="18" charset="-122"/>
                    <a:ea typeface="思源宋体 Heavy" panose="02020900000000000000" pitchFamily="18" charset="-122"/>
                    <a:cs typeface="+mn-ea"/>
                    <a:sym typeface="+mn-lt"/>
                  </a:endParaRPr>
                </a:p>
              </p:txBody>
            </p:sp>
            <p:sp>
              <p:nvSpPr>
                <p:cNvPr id="10" name="文本框 9"/>
                <p:cNvSpPr txBox="1"/>
                <p:nvPr/>
              </p:nvSpPr>
              <p:spPr>
                <a:xfrm>
                  <a:off x="952974" y="2127598"/>
                  <a:ext cx="10145395" cy="965200"/>
                </a:xfrm>
                <a:prstGeom prst="rect">
                  <a:avLst/>
                </a:prstGeom>
                <a:noFill/>
              </p:spPr>
              <p:txBody>
                <a:bodyPr wrap="square" rtlCol="0">
                  <a:spAutoFit/>
                </a:bodyPr>
                <a:lstStyle/>
                <a:p>
                  <a:pPr defTabSz="1216660">
                    <a:lnSpc>
                      <a:spcPct val="120000"/>
                    </a:lnSpc>
                    <a:spcBef>
                      <a:spcPct val="20000"/>
                    </a:spcBef>
                    <a:defRPr/>
                  </a:pPr>
                  <a:r>
                    <a:rPr lang="zh-CN" altLang="en-US" sz="2400" dirty="0">
                      <a:solidFill>
                        <a:prstClr val="white"/>
                      </a:solidFill>
                      <a:latin typeface="思源宋体 Heavy" panose="02020900000000000000" pitchFamily="18" charset="-122"/>
                      <a:ea typeface="思源宋体 Heavy" panose="02020900000000000000" pitchFamily="18" charset="-122"/>
                      <a:cs typeface="+mn-ea"/>
                      <a:sym typeface="Calibri" panose="020F0502020204030204" pitchFamily="34" charset="0"/>
                    </a:rPr>
                    <a:t>FaceDetect </a:t>
                  </a:r>
                  <a:endParaRPr lang="zh-CN" altLang="en-US" sz="2400" dirty="0">
                    <a:solidFill>
                      <a:prstClr val="white"/>
                    </a:solidFill>
                    <a:latin typeface="思源宋体 Heavy" panose="02020900000000000000" pitchFamily="18" charset="-122"/>
                    <a:ea typeface="思源宋体 Heavy" panose="02020900000000000000" pitchFamily="18" charset="-122"/>
                    <a:cs typeface="+mn-ea"/>
                    <a:sym typeface="Calibri" panose="020F0502020204030204" pitchFamily="34" charset="0"/>
                  </a:endParaRPr>
                </a:p>
                <a:p>
                  <a:pPr defTabSz="1216660">
                    <a:lnSpc>
                      <a:spcPct val="120000"/>
                    </a:lnSpc>
                    <a:spcBef>
                      <a:spcPct val="20000"/>
                    </a:spcBef>
                    <a:defRPr/>
                  </a:pPr>
                  <a:r>
                    <a:rPr lang="zh-CN" altLang="en-US" sz="2000" dirty="0">
                      <a:solidFill>
                        <a:prstClr val="white"/>
                      </a:solidFill>
                      <a:latin typeface="思源宋体 Heavy" panose="02020900000000000000" pitchFamily="18" charset="-122"/>
                      <a:ea typeface="思源宋体 Heavy" panose="02020900000000000000" pitchFamily="18" charset="-122"/>
                      <a:cs typeface="+mn-ea"/>
                      <a:sym typeface="Calibri" panose="020F0502020204030204" pitchFamily="34" charset="0"/>
                    </a:rPr>
                    <a:t>人脸检测 在一张图像中判断是否存在人脸并找出人脸所在的位置</a:t>
                  </a:r>
                  <a:endParaRPr lang="zh-CN" altLang="en-US" sz="2000" dirty="0">
                    <a:solidFill>
                      <a:prstClr val="white"/>
                    </a:solidFill>
                    <a:latin typeface="思源宋体 Heavy" panose="02020900000000000000" pitchFamily="18" charset="-122"/>
                    <a:ea typeface="思源宋体 Heavy" panose="02020900000000000000" pitchFamily="18" charset="-122"/>
                    <a:cs typeface="+mn-ea"/>
                    <a:sym typeface="Calibri" panose="020F0502020204030204" pitchFamily="34" charset="0"/>
                  </a:endParaRPr>
                </a:p>
              </p:txBody>
            </p:sp>
            <p:sp>
              <p:nvSpPr>
                <p:cNvPr id="12" name="文本框 11"/>
                <p:cNvSpPr txBox="1"/>
                <p:nvPr/>
              </p:nvSpPr>
              <p:spPr>
                <a:xfrm>
                  <a:off x="952974" y="3774788"/>
                  <a:ext cx="10165715" cy="1334770"/>
                </a:xfrm>
                <a:prstGeom prst="rect">
                  <a:avLst/>
                </a:prstGeom>
                <a:noFill/>
              </p:spPr>
              <p:txBody>
                <a:bodyPr wrap="square" rtlCol="0">
                  <a:spAutoFit/>
                </a:bodyPr>
                <a:lstStyle/>
                <a:p>
                  <a:pPr defTabSz="1216660">
                    <a:lnSpc>
                      <a:spcPct val="120000"/>
                    </a:lnSpc>
                    <a:spcBef>
                      <a:spcPct val="20000"/>
                    </a:spcBef>
                    <a:defRPr/>
                  </a:pPr>
                  <a:r>
                    <a:rPr lang="zh-CN" altLang="en-US" sz="2400" dirty="0">
                      <a:solidFill>
                        <a:prstClr val="white"/>
                      </a:solidFill>
                      <a:latin typeface="思源宋体 Heavy" panose="02020900000000000000" pitchFamily="18" charset="-122"/>
                      <a:ea typeface="思源宋体 Heavy" panose="02020900000000000000" pitchFamily="18" charset="-122"/>
                      <a:cs typeface="+mn-ea"/>
                      <a:sym typeface="Calibri" panose="020F0502020204030204" pitchFamily="34" charset="0"/>
                    </a:rPr>
                    <a:t>FaceRecognize </a:t>
                  </a:r>
                  <a:endParaRPr lang="zh-CN" altLang="en-US" sz="2400" dirty="0">
                    <a:solidFill>
                      <a:prstClr val="white"/>
                    </a:solidFill>
                    <a:latin typeface="思源宋体 Heavy" panose="02020900000000000000" pitchFamily="18" charset="-122"/>
                    <a:ea typeface="思源宋体 Heavy" panose="02020900000000000000" pitchFamily="18" charset="-122"/>
                    <a:cs typeface="+mn-ea"/>
                    <a:sym typeface="Calibri" panose="020F0502020204030204" pitchFamily="34" charset="0"/>
                  </a:endParaRPr>
                </a:p>
                <a:p>
                  <a:pPr defTabSz="1216660">
                    <a:lnSpc>
                      <a:spcPct val="120000"/>
                    </a:lnSpc>
                    <a:spcBef>
                      <a:spcPct val="20000"/>
                    </a:spcBef>
                    <a:defRPr/>
                  </a:pPr>
                  <a:r>
                    <a:rPr lang="zh-CN" altLang="en-US" sz="2000" dirty="0">
                      <a:solidFill>
                        <a:prstClr val="white"/>
                      </a:solidFill>
                      <a:latin typeface="思源宋体 Heavy" panose="02020900000000000000" pitchFamily="18" charset="-122"/>
                      <a:ea typeface="思源宋体 Heavy" panose="02020900000000000000" pitchFamily="18" charset="-122"/>
                      <a:cs typeface="+mn-ea"/>
                      <a:sym typeface="Calibri" panose="020F0502020204030204" pitchFamily="34" charset="0"/>
                    </a:rPr>
                    <a:t>人脸识别 在人脸检测的基础上收集人脸数据集合进行处理保存信息，将输入人脸与保存的信息进行比对校验，得到是否为其中某个人脸</a:t>
                  </a:r>
                  <a:endParaRPr lang="zh-CN" altLang="en-US" sz="2000" dirty="0">
                    <a:solidFill>
                      <a:prstClr val="white"/>
                    </a:solidFill>
                    <a:latin typeface="思源宋体 Heavy" panose="02020900000000000000" pitchFamily="18" charset="-122"/>
                    <a:ea typeface="思源宋体 Heavy" panose="02020900000000000000" pitchFamily="18" charset="-122"/>
                    <a:cs typeface="+mn-ea"/>
                    <a:sym typeface="Calibri" panose="020F0502020204030204" pitchFamily="34" charset="0"/>
                  </a:endParaRPr>
                </a:p>
              </p:txBody>
            </p:sp>
          </p:grpSp>
          <p:sp>
            <p:nvSpPr>
              <p:cNvPr id="14" name="矩形 13"/>
              <p:cNvSpPr/>
              <p:nvPr/>
            </p:nvSpPr>
            <p:spPr>
              <a:xfrm>
                <a:off x="1277" y="1406"/>
                <a:ext cx="16046" cy="995"/>
              </a:xfrm>
              <a:prstGeom prst="rect">
                <a:avLst/>
              </a:prstGeom>
              <a:solidFill>
                <a:srgbClr val="FFB1B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solidFill>
                    <a:prstClr val="white"/>
                  </a:solidFill>
                  <a:latin typeface="思源宋体 Heavy" panose="02020900000000000000" pitchFamily="18" charset="-122"/>
                  <a:ea typeface="思源宋体 Heavy" panose="02020900000000000000" pitchFamily="18" charset="-122"/>
                  <a:cs typeface="+mn-ea"/>
                  <a:sym typeface="+mn-lt"/>
                </a:endParaRPr>
              </a:p>
            </p:txBody>
          </p:sp>
        </p:grpSp>
        <p:sp>
          <p:nvSpPr>
            <p:cNvPr id="16" name="文本框 15"/>
            <p:cNvSpPr txBox="1"/>
            <p:nvPr/>
          </p:nvSpPr>
          <p:spPr>
            <a:xfrm>
              <a:off x="1612" y="1756"/>
              <a:ext cx="15977" cy="1074"/>
            </a:xfrm>
            <a:prstGeom prst="rect">
              <a:avLst/>
            </a:prstGeom>
            <a:noFill/>
          </p:spPr>
          <p:txBody>
            <a:bodyPr wrap="square" rtlCol="0">
              <a:spAutoFit/>
            </a:bodyPr>
            <a:p>
              <a:pPr algn="ctr" defTabSz="1216660">
                <a:lnSpc>
                  <a:spcPct val="120000"/>
                </a:lnSpc>
                <a:spcBef>
                  <a:spcPct val="20000"/>
                </a:spcBef>
                <a:defRPr/>
              </a:pPr>
              <a:r>
                <a:rPr lang="zh-CN" sz="3200" b="1" dirty="0">
                  <a:solidFill>
                    <a:prstClr val="white"/>
                  </a:solidFill>
                  <a:latin typeface="思源宋体 Heavy" panose="02020900000000000000" pitchFamily="18" charset="-122"/>
                  <a:ea typeface="思源宋体 Heavy" panose="02020900000000000000" pitchFamily="18" charset="-122"/>
                  <a:cs typeface="+mn-ea"/>
                  <a:sym typeface="Calibri" panose="020F0502020204030204" pitchFamily="34" charset="0"/>
                </a:rPr>
                <a:t>定义</a:t>
              </a:r>
              <a:endParaRPr lang="zh-CN" sz="3200" b="1" dirty="0">
                <a:solidFill>
                  <a:prstClr val="white"/>
                </a:solidFill>
                <a:latin typeface="思源宋体 Heavy" panose="02020900000000000000" pitchFamily="18" charset="-122"/>
                <a:ea typeface="思源宋体 Heavy" panose="02020900000000000000" pitchFamily="18" charset="-122"/>
                <a:cs typeface="+mn-ea"/>
                <a:sym typeface="Calibri" panose="020F050202020403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zh-CN" altLang="en-US" sz="2000" b="1" dirty="0">
                  <a:solidFill>
                    <a:srgbClr val="5C5C6A"/>
                  </a:solidFill>
                  <a:latin typeface="幼圆" panose="02010509060101010101" pitchFamily="49" charset="-122"/>
                  <a:ea typeface="幼圆" panose="02010509060101010101" pitchFamily="49" charset="-122"/>
                  <a:sym typeface="+mn-ea"/>
                </a:rPr>
                <a:t>人脸检测</a:t>
              </a:r>
              <a:endParaRPr lang="zh-CN" sz="2000" b="1" dirty="0">
                <a:solidFill>
                  <a:srgbClr val="5C5C6A"/>
                </a:solidFill>
                <a:latin typeface="Arial" panose="020B0604020202020204" pitchFamily="34" charset="0"/>
                <a:cs typeface="Arial" panose="020B0604020202020204" pitchFamily="34" charset="0"/>
              </a:endParaRPr>
            </a:p>
          </p:txBody>
        </p:sp>
      </p:grpSp>
      <p:grpSp>
        <p:nvGrpSpPr>
          <p:cNvPr id="5" name="组合 4"/>
          <p:cNvGrpSpPr/>
          <p:nvPr/>
        </p:nvGrpSpPr>
        <p:grpSpPr>
          <a:xfrm rot="0">
            <a:off x="947420" y="762000"/>
            <a:ext cx="10297795" cy="5601970"/>
            <a:chOff x="810734" y="1223358"/>
            <a:chExt cx="10297795" cy="5224979"/>
          </a:xfrm>
        </p:grpSpPr>
        <p:sp>
          <p:nvSpPr>
            <p:cNvPr id="6" name="矩形 5"/>
            <p:cNvSpPr/>
            <p:nvPr/>
          </p:nvSpPr>
          <p:spPr>
            <a:xfrm>
              <a:off x="810734" y="3424814"/>
              <a:ext cx="10297795" cy="3023523"/>
            </a:xfrm>
            <a:prstGeom prst="rect">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47B588"/>
                    </a:gs>
                    <a:gs pos="87500">
                      <a:srgbClr val="D5E2DD"/>
                    </a:gs>
                    <a:gs pos="75000">
                      <a:srgbClr val="C5DED1"/>
                    </a:gs>
                    <a:gs pos="50000">
                      <a:srgbClr val="49B48A"/>
                    </a:gs>
                    <a:gs pos="100000">
                      <a:srgbClr val="E5E6E8"/>
                    </a:gs>
                  </a:gsLst>
                  <a:lin ang="3600000" scaled="0"/>
                </a:gradFill>
                <a:cs typeface="+mn-ea"/>
                <a:sym typeface="+mn-lt"/>
              </a:endParaRPr>
            </a:p>
          </p:txBody>
        </p:sp>
        <p:sp>
          <p:nvSpPr>
            <p:cNvPr id="7" name="矩形 6"/>
            <p:cNvSpPr/>
            <p:nvPr/>
          </p:nvSpPr>
          <p:spPr>
            <a:xfrm>
              <a:off x="810734" y="1223358"/>
              <a:ext cx="10297795" cy="2045098"/>
            </a:xfrm>
            <a:prstGeom prst="rect">
              <a:avLst/>
            </a:prstGeom>
            <a:solidFill>
              <a:srgbClr val="FFB1B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latin typeface="思源宋体 Heavy" panose="02020900000000000000" pitchFamily="18" charset="-122"/>
                <a:ea typeface="思源宋体 Heavy" panose="02020900000000000000" pitchFamily="18" charset="-122"/>
                <a:cs typeface="+mn-ea"/>
                <a:sym typeface="+mn-lt"/>
              </a:endParaRPr>
            </a:p>
          </p:txBody>
        </p:sp>
        <p:sp>
          <p:nvSpPr>
            <p:cNvPr id="10" name="文本框 9"/>
            <p:cNvSpPr txBox="1"/>
            <p:nvPr/>
          </p:nvSpPr>
          <p:spPr>
            <a:xfrm>
              <a:off x="942814" y="3555113"/>
              <a:ext cx="10165080" cy="2737458"/>
            </a:xfrm>
            <a:prstGeom prst="rect">
              <a:avLst/>
            </a:prstGeom>
            <a:noFill/>
          </p:spPr>
          <p:txBody>
            <a:bodyPr wrap="square" rtlCol="0">
              <a:spAutoFit/>
            </a:bodyPr>
            <a:lstStyle/>
            <a:p>
              <a:pPr defTabSz="1216660">
                <a:lnSpc>
                  <a:spcPct val="120000"/>
                </a:lnSpc>
                <a:spcBef>
                  <a:spcPct val="20000"/>
                </a:spcBef>
                <a:defRPr/>
              </a:pPr>
              <a:r>
                <a:rPr lang="zh-CN" altLang="en-US" sz="2400" dirty="0">
                  <a:solidFill>
                    <a:prstClr val="white"/>
                  </a:solidFill>
                  <a:latin typeface="思源宋体 Heavy" panose="02020900000000000000" pitchFamily="18" charset="-122"/>
                  <a:ea typeface="思源宋体 Heavy" panose="02020900000000000000" pitchFamily="18" charset="-122"/>
                  <a:cs typeface="+mn-ea"/>
                  <a:sym typeface="Calibri" panose="020F0502020204030204" pitchFamily="34" charset="0"/>
                </a:rPr>
                <a:t>人脸检测难点</a:t>
              </a:r>
              <a:r>
                <a:rPr lang="en-US" altLang="zh-CN" sz="2400" dirty="0">
                  <a:solidFill>
                    <a:prstClr val="white"/>
                  </a:solidFill>
                  <a:latin typeface="思源宋体 Heavy" panose="02020900000000000000" pitchFamily="18" charset="-122"/>
                  <a:ea typeface="思源宋体 Heavy" panose="02020900000000000000" pitchFamily="18" charset="-122"/>
                  <a:cs typeface="+mn-ea"/>
                  <a:sym typeface="Calibri" panose="020F0502020204030204" pitchFamily="34" charset="0"/>
                </a:rPr>
                <a:t>:</a:t>
              </a:r>
              <a:endParaRPr lang="en-US" altLang="zh-CN" sz="2400" dirty="0">
                <a:solidFill>
                  <a:prstClr val="white"/>
                </a:solidFill>
                <a:latin typeface="思源宋体 Heavy" panose="02020900000000000000" pitchFamily="18" charset="-122"/>
                <a:ea typeface="思源宋体 Heavy" panose="02020900000000000000" pitchFamily="18" charset="-122"/>
                <a:cs typeface="+mn-ea"/>
                <a:sym typeface="Calibri" panose="020F0502020204030204" pitchFamily="34" charset="0"/>
              </a:endParaRPr>
            </a:p>
            <a:p>
              <a:pPr defTabSz="1216660">
                <a:lnSpc>
                  <a:spcPct val="120000"/>
                </a:lnSpc>
                <a:spcBef>
                  <a:spcPct val="20000"/>
                </a:spcBef>
                <a:defRPr/>
              </a:pPr>
              <a:r>
                <a:rPr lang="en-US" altLang="zh-CN" sz="2000" dirty="0">
                  <a:solidFill>
                    <a:prstClr val="white"/>
                  </a:solidFill>
                  <a:latin typeface="思源宋体 Heavy" panose="02020900000000000000" pitchFamily="18" charset="-122"/>
                  <a:ea typeface="思源宋体 Heavy" panose="02020900000000000000" pitchFamily="18" charset="-122"/>
                  <a:cs typeface="+mn-ea"/>
                  <a:sym typeface="Calibri" panose="020F0502020204030204" pitchFamily="34" charset="0"/>
                </a:rPr>
                <a:t>1）姿态。人脸与摄像机镜头的相对位置决定了人脸姿态的多样性，上下俯仰角、左右偏角、竖直面旋转角都不一样。</a:t>
              </a:r>
              <a:endParaRPr lang="en-US" altLang="zh-CN" sz="2000" dirty="0">
                <a:solidFill>
                  <a:prstClr val="white"/>
                </a:solidFill>
                <a:latin typeface="思源宋体 Heavy" panose="02020900000000000000" pitchFamily="18" charset="-122"/>
                <a:ea typeface="思源宋体 Heavy" panose="02020900000000000000" pitchFamily="18" charset="-122"/>
                <a:cs typeface="+mn-ea"/>
                <a:sym typeface="Calibri" panose="020F0502020204030204" pitchFamily="34" charset="0"/>
              </a:endParaRPr>
            </a:p>
            <a:p>
              <a:pPr defTabSz="1216660">
                <a:lnSpc>
                  <a:spcPct val="120000"/>
                </a:lnSpc>
                <a:spcBef>
                  <a:spcPct val="20000"/>
                </a:spcBef>
                <a:defRPr/>
              </a:pPr>
              <a:r>
                <a:rPr lang="en-US" altLang="zh-CN" sz="2000" dirty="0">
                  <a:solidFill>
                    <a:prstClr val="white"/>
                  </a:solidFill>
                  <a:latin typeface="思源宋体 Heavy" panose="02020900000000000000" pitchFamily="18" charset="-122"/>
                  <a:ea typeface="思源宋体 Heavy" panose="02020900000000000000" pitchFamily="18" charset="-122"/>
                  <a:cs typeface="+mn-ea"/>
                  <a:sym typeface="Calibri" panose="020F0502020204030204" pitchFamily="34" charset="0"/>
                </a:rPr>
                <a:t>2）遮挡。人脸在图像里可能会被其它人脸遮挡或者被背景等遮挡，这样只漏出局部的人脸。另外，人脸附属物也会导致遮挡，如眼镜、口罩、长发、胡须等。</a:t>
              </a:r>
              <a:endParaRPr lang="en-US" altLang="zh-CN" sz="2000" dirty="0">
                <a:solidFill>
                  <a:prstClr val="white"/>
                </a:solidFill>
                <a:latin typeface="思源宋体 Heavy" panose="02020900000000000000" pitchFamily="18" charset="-122"/>
                <a:ea typeface="思源宋体 Heavy" panose="02020900000000000000" pitchFamily="18" charset="-122"/>
                <a:cs typeface="+mn-ea"/>
                <a:sym typeface="Calibri" panose="020F0502020204030204" pitchFamily="34" charset="0"/>
              </a:endParaRPr>
            </a:p>
            <a:p>
              <a:pPr defTabSz="1216660">
                <a:lnSpc>
                  <a:spcPct val="120000"/>
                </a:lnSpc>
                <a:spcBef>
                  <a:spcPct val="20000"/>
                </a:spcBef>
                <a:defRPr/>
              </a:pPr>
              <a:r>
                <a:rPr lang="en-US" altLang="zh-CN" sz="2000" dirty="0">
                  <a:solidFill>
                    <a:prstClr val="white"/>
                  </a:solidFill>
                  <a:latin typeface="思源宋体 Heavy" panose="02020900000000000000" pitchFamily="18" charset="-122"/>
                  <a:ea typeface="思源宋体 Heavy" panose="02020900000000000000" pitchFamily="18" charset="-122"/>
                  <a:cs typeface="+mn-ea"/>
                  <a:sym typeface="Calibri" panose="020F0502020204030204" pitchFamily="34" charset="0"/>
                </a:rPr>
                <a:t>3）光照。不同光谱、光源位置、光照强度等都会对人脸外观产生影响，如背光环境下，人脸一般偏暗甚至细节都看不清；而在单一强光源下，人脸则会呈现出“阴阳脸”。</a:t>
              </a:r>
              <a:endParaRPr lang="en-US" altLang="zh-CN" sz="2000" dirty="0">
                <a:solidFill>
                  <a:prstClr val="white"/>
                </a:solidFill>
                <a:latin typeface="思源宋体 Heavy" panose="02020900000000000000" pitchFamily="18" charset="-122"/>
                <a:ea typeface="思源宋体 Heavy" panose="02020900000000000000" pitchFamily="18" charset="-122"/>
                <a:cs typeface="+mn-ea"/>
                <a:sym typeface="Calibri" panose="020F0502020204030204" pitchFamily="34" charset="0"/>
              </a:endParaRPr>
            </a:p>
          </p:txBody>
        </p:sp>
        <p:sp>
          <p:nvSpPr>
            <p:cNvPr id="12" name="文本框 11"/>
            <p:cNvSpPr txBox="1"/>
            <p:nvPr/>
          </p:nvSpPr>
          <p:spPr>
            <a:xfrm>
              <a:off x="942814" y="1394173"/>
              <a:ext cx="10165715" cy="1589052"/>
            </a:xfrm>
            <a:prstGeom prst="rect">
              <a:avLst/>
            </a:prstGeom>
            <a:noFill/>
          </p:spPr>
          <p:txBody>
            <a:bodyPr wrap="square" rtlCol="0">
              <a:spAutoFit/>
            </a:bodyPr>
            <a:lstStyle/>
            <a:p>
              <a:pPr defTabSz="1216660">
                <a:lnSpc>
                  <a:spcPct val="120000"/>
                </a:lnSpc>
                <a:spcBef>
                  <a:spcPct val="20000"/>
                </a:spcBef>
                <a:defRPr/>
              </a:pPr>
              <a:r>
                <a:rPr lang="zh-CN" altLang="en-US" sz="2400" dirty="0">
                  <a:solidFill>
                    <a:prstClr val="white"/>
                  </a:solidFill>
                  <a:latin typeface="思源宋体 Heavy" panose="02020900000000000000" pitchFamily="18" charset="-122"/>
                  <a:ea typeface="思源宋体 Heavy" panose="02020900000000000000" pitchFamily="18" charset="-122"/>
                  <a:cs typeface="+mn-ea"/>
                  <a:sym typeface="Calibri" panose="020F0502020204030204" pitchFamily="34" charset="0"/>
                </a:rPr>
                <a:t>Opencv人脸检测弱点：</a:t>
              </a:r>
              <a:endParaRPr lang="zh-CN" altLang="en-US" sz="2400" dirty="0">
                <a:solidFill>
                  <a:prstClr val="white"/>
                </a:solidFill>
                <a:latin typeface="思源宋体 Heavy" panose="02020900000000000000" pitchFamily="18" charset="-122"/>
                <a:ea typeface="思源宋体 Heavy" panose="02020900000000000000" pitchFamily="18" charset="-122"/>
                <a:cs typeface="+mn-ea"/>
                <a:sym typeface="Calibri" panose="020F0502020204030204" pitchFamily="34" charset="0"/>
              </a:endParaRPr>
            </a:p>
            <a:p>
              <a:pPr defTabSz="1216660">
                <a:lnSpc>
                  <a:spcPct val="120000"/>
                </a:lnSpc>
                <a:spcBef>
                  <a:spcPct val="20000"/>
                </a:spcBef>
                <a:defRPr/>
              </a:pPr>
              <a:r>
                <a:rPr lang="zh-CN" altLang="en-US" sz="2000" dirty="0">
                  <a:solidFill>
                    <a:prstClr val="white"/>
                  </a:solidFill>
                  <a:latin typeface="思源宋体 Heavy" panose="02020900000000000000" pitchFamily="18" charset="-122"/>
                  <a:ea typeface="思源宋体 Heavy" panose="02020900000000000000" pitchFamily="18" charset="-122"/>
                  <a:cs typeface="+mn-ea"/>
                  <a:sym typeface="Calibri" panose="020F0502020204030204" pitchFamily="34" charset="0"/>
                </a:rPr>
                <a:t>随着人脸识别、人脸跟踪等的大规模应用，人脸检测面临的要求越来越高：人脸尺度多变、数量冗大、姿势多样包括俯拍人脸、戴帽子口罩等的遮挡、表情夸张、化妆伪装、光照条件恶劣、分辨率低甚至连肉眼都较难区分等。</a:t>
              </a:r>
              <a:endParaRPr lang="zh-CN" altLang="en-US" sz="2000" dirty="0">
                <a:solidFill>
                  <a:prstClr val="white"/>
                </a:solidFill>
                <a:latin typeface="思源宋体 Heavy" panose="02020900000000000000" pitchFamily="18" charset="-122"/>
                <a:ea typeface="思源宋体 Heavy" panose="02020900000000000000" pitchFamily="18" charset="-122"/>
                <a:cs typeface="+mn-ea"/>
                <a:sym typeface="Calibri" panose="020F050202020403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zh-CN" altLang="en-US" sz="2000" b="1" dirty="0">
                  <a:solidFill>
                    <a:srgbClr val="5C5C6A"/>
                  </a:solidFill>
                  <a:latin typeface="幼圆" panose="02010509060101010101" pitchFamily="49" charset="-122"/>
                  <a:ea typeface="幼圆" panose="02010509060101010101" pitchFamily="49" charset="-122"/>
                  <a:sym typeface="+mn-ea"/>
                </a:rPr>
                <a:t>人脸检测</a:t>
              </a:r>
              <a:endParaRPr lang="zh-CN" sz="2000" b="1" dirty="0">
                <a:solidFill>
                  <a:srgbClr val="5C5C6A"/>
                </a:solidFill>
                <a:latin typeface="Arial" panose="020B0604020202020204" pitchFamily="34" charset="0"/>
                <a:cs typeface="Arial" panose="020B0604020202020204" pitchFamily="34" charset="0"/>
              </a:endParaRPr>
            </a:p>
          </p:txBody>
        </p:sp>
      </p:grpSp>
      <p:sp>
        <p:nvSpPr>
          <p:cNvPr id="5" name="文本框 4"/>
          <p:cNvSpPr txBox="1"/>
          <p:nvPr/>
        </p:nvSpPr>
        <p:spPr>
          <a:xfrm>
            <a:off x="2655173" y="4335750"/>
            <a:ext cx="7459980" cy="398780"/>
          </a:xfrm>
          <a:prstGeom prst="rect">
            <a:avLst/>
          </a:prstGeom>
          <a:noFill/>
        </p:spPr>
        <p:txBody>
          <a:bodyPr wrap="none" rtlCol="0">
            <a:spAutoFit/>
          </a:bodyPr>
          <a:lstStyle/>
          <a:p>
            <a:pPr algn="ctr"/>
            <a:r>
              <a:rPr lang="en-US" altLang="zh-CN" sz="2000" b="1" dirty="0">
                <a:latin typeface="思源宋体 Heavy" panose="02020900000000000000" pitchFamily="18" charset="-122"/>
                <a:ea typeface="思源宋体 Heavy" panose="02020900000000000000" pitchFamily="18" charset="-122"/>
                <a:cs typeface="+mn-ea"/>
                <a:sym typeface="+mn-lt"/>
              </a:rPr>
              <a:t>3. 进行灰度图直方图均衡化操作</a:t>
            </a:r>
            <a:r>
              <a:rPr lang="zh-CN" altLang="en-US" sz="2000" b="1" dirty="0">
                <a:latin typeface="思源宋体 Heavy" panose="02020900000000000000" pitchFamily="18" charset="-122"/>
                <a:ea typeface="思源宋体 Heavy" panose="02020900000000000000" pitchFamily="18" charset="-122"/>
                <a:cs typeface="+mn-ea"/>
                <a:sym typeface="+mn-lt"/>
              </a:rPr>
              <a:t>，根据人脸信息匹配人脸特征值</a:t>
            </a:r>
            <a:endParaRPr lang="en-US" altLang="zh-CN" sz="2000" b="1" dirty="0">
              <a:latin typeface="思源宋体 Heavy" panose="02020900000000000000" pitchFamily="18" charset="-122"/>
              <a:ea typeface="思源宋体 Heavy" panose="02020900000000000000" pitchFamily="18" charset="-122"/>
              <a:cs typeface="+mn-ea"/>
              <a:sym typeface="+mn-lt"/>
            </a:endParaRPr>
          </a:p>
        </p:txBody>
      </p:sp>
      <p:sp>
        <p:nvSpPr>
          <p:cNvPr id="6" name="文本框 5"/>
          <p:cNvSpPr txBox="1"/>
          <p:nvPr/>
        </p:nvSpPr>
        <p:spPr>
          <a:xfrm>
            <a:off x="2655173" y="3065833"/>
            <a:ext cx="7207250" cy="398780"/>
          </a:xfrm>
          <a:prstGeom prst="rect">
            <a:avLst/>
          </a:prstGeom>
          <a:noFill/>
        </p:spPr>
        <p:txBody>
          <a:bodyPr wrap="none" rtlCol="0">
            <a:spAutoFit/>
          </a:bodyPr>
          <a:lstStyle/>
          <a:p>
            <a:pPr algn="ctr"/>
            <a:r>
              <a:rPr lang="en-US" altLang="zh-CN" sz="2000" b="1" dirty="0">
                <a:latin typeface="思源宋体 Heavy" panose="02020900000000000000" pitchFamily="18" charset="-122"/>
                <a:ea typeface="思源宋体 Heavy" panose="02020900000000000000" pitchFamily="18" charset="-122"/>
                <a:cs typeface="+mn-ea"/>
                <a:sym typeface="+mn-lt"/>
              </a:rPr>
              <a:t>2. 彩色图片转化为灰度图片，因为harr特征从灰度图中提取。</a:t>
            </a:r>
            <a:endParaRPr lang="en-US" altLang="zh-CN" sz="2000" b="1" dirty="0">
              <a:latin typeface="思源宋体 Heavy" panose="02020900000000000000" pitchFamily="18" charset="-122"/>
              <a:ea typeface="思源宋体 Heavy" panose="02020900000000000000" pitchFamily="18" charset="-122"/>
              <a:cs typeface="+mn-ea"/>
              <a:sym typeface="+mn-lt"/>
            </a:endParaRPr>
          </a:p>
        </p:txBody>
      </p:sp>
      <p:sp>
        <p:nvSpPr>
          <p:cNvPr id="7" name="文本框 6"/>
          <p:cNvSpPr txBox="1"/>
          <p:nvPr/>
        </p:nvSpPr>
        <p:spPr>
          <a:xfrm>
            <a:off x="2655171" y="5606489"/>
            <a:ext cx="2865120" cy="398780"/>
          </a:xfrm>
          <a:prstGeom prst="rect">
            <a:avLst/>
          </a:prstGeom>
          <a:noFill/>
        </p:spPr>
        <p:txBody>
          <a:bodyPr wrap="none" rtlCol="0">
            <a:spAutoFit/>
          </a:bodyPr>
          <a:lstStyle/>
          <a:p>
            <a:pPr algn="ctr"/>
            <a:r>
              <a:rPr lang="en-US" altLang="zh-CN" sz="2000" b="1" dirty="0">
                <a:latin typeface="思源宋体 Heavy" panose="02020900000000000000" pitchFamily="18" charset="-122"/>
                <a:ea typeface="思源宋体 Heavy" panose="02020900000000000000" pitchFamily="18" charset="-122"/>
                <a:cs typeface="+mn-ea"/>
                <a:sym typeface="+mn-lt"/>
              </a:rPr>
              <a:t>4. 检测人脸</a:t>
            </a:r>
            <a:r>
              <a:rPr lang="zh-CN" altLang="en-US" sz="2000" b="1" dirty="0">
                <a:latin typeface="思源宋体 Heavy" panose="02020900000000000000" pitchFamily="18" charset="-122"/>
                <a:ea typeface="思源宋体 Heavy" panose="02020900000000000000" pitchFamily="18" charset="-122"/>
                <a:cs typeface="+mn-ea"/>
                <a:sym typeface="+mn-lt"/>
              </a:rPr>
              <a:t>，框选人脸</a:t>
            </a:r>
            <a:endParaRPr lang="zh-CN" altLang="en-US" sz="2000" b="1" dirty="0">
              <a:latin typeface="思源宋体 Heavy" panose="02020900000000000000" pitchFamily="18" charset="-122"/>
              <a:ea typeface="思源宋体 Heavy" panose="02020900000000000000" pitchFamily="18" charset="-122"/>
              <a:cs typeface="+mn-ea"/>
              <a:sym typeface="+mn-lt"/>
            </a:endParaRPr>
          </a:p>
        </p:txBody>
      </p:sp>
      <p:sp>
        <p:nvSpPr>
          <p:cNvPr id="23" name="文本框 22"/>
          <p:cNvSpPr txBox="1"/>
          <p:nvPr/>
        </p:nvSpPr>
        <p:spPr>
          <a:xfrm>
            <a:off x="2654872" y="1776037"/>
            <a:ext cx="2865120" cy="398780"/>
          </a:xfrm>
          <a:prstGeom prst="rect">
            <a:avLst/>
          </a:prstGeom>
          <a:noFill/>
        </p:spPr>
        <p:txBody>
          <a:bodyPr wrap="none" rtlCol="0">
            <a:spAutoFit/>
          </a:bodyPr>
          <a:lstStyle/>
          <a:p>
            <a:pPr algn="ctr"/>
            <a:r>
              <a:rPr lang="en-US" altLang="zh-CN" sz="2000" b="1" dirty="0">
                <a:latin typeface="思源宋体 Heavy" panose="02020900000000000000" pitchFamily="18" charset="-122"/>
                <a:ea typeface="思源宋体 Heavy" panose="02020900000000000000" pitchFamily="18" charset="-122"/>
                <a:cs typeface="+mn-ea"/>
                <a:sym typeface="+mn-lt"/>
              </a:rPr>
              <a:t>1. </a:t>
            </a:r>
            <a:r>
              <a:rPr lang="zh-CN" altLang="en-US" sz="2000" b="1" dirty="0">
                <a:latin typeface="思源宋体 Heavy" panose="02020900000000000000" pitchFamily="18" charset="-122"/>
                <a:ea typeface="思源宋体 Heavy" panose="02020900000000000000" pitchFamily="18" charset="-122"/>
                <a:cs typeface="+mn-ea"/>
                <a:sym typeface="+mn-lt"/>
              </a:rPr>
              <a:t>打开相机，</a:t>
            </a:r>
            <a:r>
              <a:rPr lang="en-US" altLang="zh-CN" sz="2000" b="1" dirty="0">
                <a:latin typeface="思源宋体 Heavy" panose="02020900000000000000" pitchFamily="18" charset="-122"/>
                <a:ea typeface="思源宋体 Heavy" panose="02020900000000000000" pitchFamily="18" charset="-122"/>
                <a:cs typeface="+mn-ea"/>
                <a:sym typeface="+mn-lt"/>
              </a:rPr>
              <a:t>读入图片</a:t>
            </a:r>
            <a:endParaRPr lang="en-US" altLang="zh-CN" sz="2000" b="1" dirty="0">
              <a:latin typeface="思源宋体 Heavy" panose="02020900000000000000" pitchFamily="18" charset="-122"/>
              <a:ea typeface="思源宋体 Heavy" panose="02020900000000000000" pitchFamily="18" charset="-122"/>
              <a:cs typeface="+mn-ea"/>
              <a:sym typeface="+mn-lt"/>
            </a:endParaRPr>
          </a:p>
        </p:txBody>
      </p:sp>
      <p:grpSp>
        <p:nvGrpSpPr>
          <p:cNvPr id="50" name="组合 49"/>
          <p:cNvGrpSpPr/>
          <p:nvPr/>
        </p:nvGrpSpPr>
        <p:grpSpPr>
          <a:xfrm>
            <a:off x="2035810" y="1856105"/>
            <a:ext cx="325120" cy="4109085"/>
            <a:chOff x="6095" y="2634"/>
            <a:chExt cx="512" cy="6471"/>
          </a:xfrm>
        </p:grpSpPr>
        <p:cxnSp>
          <p:nvCxnSpPr>
            <p:cNvPr id="8" name="直接连接符 7"/>
            <p:cNvCxnSpPr>
              <a:stCxn id="11" idx="4"/>
              <a:endCxn id="14" idx="0"/>
            </p:cNvCxnSpPr>
            <p:nvPr/>
          </p:nvCxnSpPr>
          <p:spPr>
            <a:xfrm flipH="1">
              <a:off x="6346" y="3135"/>
              <a:ext cx="0" cy="14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14" idx="4"/>
              <a:endCxn id="17" idx="0"/>
            </p:cNvCxnSpPr>
            <p:nvPr/>
          </p:nvCxnSpPr>
          <p:spPr>
            <a:xfrm>
              <a:off x="6346" y="5120"/>
              <a:ext cx="0" cy="14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6095" y="2634"/>
              <a:ext cx="502" cy="502"/>
              <a:chOff x="2136422" y="3275104"/>
              <a:chExt cx="318477" cy="318477"/>
            </a:xfrm>
            <a:solidFill>
              <a:srgbClr val="717E89"/>
            </a:solidFill>
          </p:grpSpPr>
          <p:sp>
            <p:nvSpPr>
              <p:cNvPr id="11" name="椭圆 10"/>
              <p:cNvSpPr/>
              <p:nvPr/>
            </p:nvSpPr>
            <p:spPr>
              <a:xfrm>
                <a:off x="2136422" y="3275104"/>
                <a:ext cx="318477" cy="318477"/>
              </a:xfrm>
              <a:prstGeom prst="ellips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宋体 Heavy" panose="02020900000000000000" pitchFamily="18" charset="-122"/>
                  <a:ea typeface="思源宋体 Heavy" panose="02020900000000000000" pitchFamily="18" charset="-122"/>
                  <a:cs typeface="+mn-ea"/>
                  <a:sym typeface="+mn-lt"/>
                </a:endParaRPr>
              </a:p>
            </p:txBody>
          </p:sp>
          <p:sp>
            <p:nvSpPr>
              <p:cNvPr id="12" name="椭圆 11"/>
              <p:cNvSpPr/>
              <p:nvPr/>
            </p:nvSpPr>
            <p:spPr>
              <a:xfrm>
                <a:off x="2169332" y="3312178"/>
                <a:ext cx="244329" cy="244329"/>
              </a:xfrm>
              <a:prstGeom prst="ellipse">
                <a:avLst/>
              </a:prstGeom>
              <a:solidFill>
                <a:srgbClr val="FFB1B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宋体 Heavy" panose="02020900000000000000" pitchFamily="18" charset="-122"/>
                  <a:ea typeface="思源宋体 Heavy" panose="02020900000000000000" pitchFamily="18" charset="-122"/>
                  <a:cs typeface="+mn-ea"/>
                  <a:sym typeface="+mn-lt"/>
                </a:endParaRPr>
              </a:p>
            </p:txBody>
          </p:sp>
        </p:grpSp>
        <p:grpSp>
          <p:nvGrpSpPr>
            <p:cNvPr id="16" name="组合 15"/>
            <p:cNvGrpSpPr/>
            <p:nvPr/>
          </p:nvGrpSpPr>
          <p:grpSpPr>
            <a:xfrm>
              <a:off x="6096" y="6603"/>
              <a:ext cx="502" cy="502"/>
              <a:chOff x="2136422" y="3275104"/>
              <a:chExt cx="318477" cy="318477"/>
            </a:xfrm>
            <a:solidFill>
              <a:srgbClr val="717E89"/>
            </a:solidFill>
          </p:grpSpPr>
          <p:sp>
            <p:nvSpPr>
              <p:cNvPr id="17" name="椭圆 16"/>
              <p:cNvSpPr/>
              <p:nvPr/>
            </p:nvSpPr>
            <p:spPr>
              <a:xfrm>
                <a:off x="2136422" y="3275104"/>
                <a:ext cx="318477" cy="318477"/>
              </a:xfrm>
              <a:prstGeom prst="ellips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宋体 Heavy" panose="02020900000000000000" pitchFamily="18" charset="-122"/>
                  <a:ea typeface="思源宋体 Heavy" panose="02020900000000000000" pitchFamily="18" charset="-122"/>
                  <a:cs typeface="+mn-ea"/>
                  <a:sym typeface="+mn-lt"/>
                </a:endParaRPr>
              </a:p>
            </p:txBody>
          </p:sp>
          <p:sp>
            <p:nvSpPr>
              <p:cNvPr id="18" name="椭圆 17"/>
              <p:cNvSpPr/>
              <p:nvPr/>
            </p:nvSpPr>
            <p:spPr>
              <a:xfrm>
                <a:off x="2168017" y="3312177"/>
                <a:ext cx="244329" cy="244329"/>
              </a:xfrm>
              <a:prstGeom prst="ellipse">
                <a:avLst/>
              </a:prstGeom>
              <a:solidFill>
                <a:srgbClr val="FFB1B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宋体 Heavy" panose="02020900000000000000" pitchFamily="18" charset="-122"/>
                  <a:ea typeface="思源宋体 Heavy" panose="02020900000000000000" pitchFamily="18" charset="-122"/>
                  <a:cs typeface="+mn-ea"/>
                  <a:sym typeface="+mn-lt"/>
                </a:endParaRPr>
              </a:p>
            </p:txBody>
          </p:sp>
        </p:grpSp>
        <p:cxnSp>
          <p:nvCxnSpPr>
            <p:cNvPr id="22" name="直接连接符 21"/>
            <p:cNvCxnSpPr>
              <a:stCxn id="17" idx="4"/>
              <a:endCxn id="20" idx="0"/>
            </p:cNvCxnSpPr>
            <p:nvPr/>
          </p:nvCxnSpPr>
          <p:spPr>
            <a:xfrm flipH="1">
              <a:off x="6346" y="7104"/>
              <a:ext cx="0" cy="153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6095" y="4603"/>
              <a:ext cx="502" cy="502"/>
              <a:chOff x="2136422" y="3275104"/>
              <a:chExt cx="318477" cy="318477"/>
            </a:xfrm>
            <a:solidFill>
              <a:srgbClr val="FFB1B1"/>
            </a:solidFill>
          </p:grpSpPr>
          <p:sp>
            <p:nvSpPr>
              <p:cNvPr id="33" name="椭圆 32"/>
              <p:cNvSpPr/>
              <p:nvPr/>
            </p:nvSpPr>
            <p:spPr>
              <a:xfrm>
                <a:off x="2136422" y="3275104"/>
                <a:ext cx="318477" cy="318477"/>
              </a:xfrm>
              <a:prstGeom prst="ellips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宋体 Heavy" panose="02020900000000000000" pitchFamily="18" charset="-122"/>
                  <a:ea typeface="思源宋体 Heavy" panose="02020900000000000000" pitchFamily="18" charset="-122"/>
                  <a:cs typeface="+mn-ea"/>
                  <a:sym typeface="+mn-lt"/>
                </a:endParaRPr>
              </a:p>
            </p:txBody>
          </p:sp>
          <p:sp>
            <p:nvSpPr>
              <p:cNvPr id="34" name="椭圆 33"/>
              <p:cNvSpPr/>
              <p:nvPr/>
            </p:nvSpPr>
            <p:spPr>
              <a:xfrm>
                <a:off x="2168146" y="3312177"/>
                <a:ext cx="244329" cy="244329"/>
              </a:xfrm>
              <a:prstGeom prst="ellipse">
                <a:avLst/>
              </a:prstGeom>
              <a:solidFill>
                <a:srgbClr val="717E8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宋体 Heavy" panose="02020900000000000000" pitchFamily="18" charset="-122"/>
                  <a:ea typeface="思源宋体 Heavy" panose="02020900000000000000" pitchFamily="18" charset="-122"/>
                  <a:cs typeface="+mn-ea"/>
                  <a:sym typeface="+mn-lt"/>
                </a:endParaRPr>
              </a:p>
            </p:txBody>
          </p:sp>
        </p:grpSp>
        <p:grpSp>
          <p:nvGrpSpPr>
            <p:cNvPr id="38" name="组合 37"/>
            <p:cNvGrpSpPr/>
            <p:nvPr/>
          </p:nvGrpSpPr>
          <p:grpSpPr>
            <a:xfrm>
              <a:off x="6105" y="8603"/>
              <a:ext cx="502" cy="502"/>
              <a:chOff x="2136422" y="3275104"/>
              <a:chExt cx="318477" cy="318477"/>
            </a:xfrm>
            <a:solidFill>
              <a:srgbClr val="FFB1B1"/>
            </a:solidFill>
          </p:grpSpPr>
          <p:sp>
            <p:nvSpPr>
              <p:cNvPr id="39" name="椭圆 38"/>
              <p:cNvSpPr/>
              <p:nvPr/>
            </p:nvSpPr>
            <p:spPr>
              <a:xfrm>
                <a:off x="2136422" y="3275104"/>
                <a:ext cx="318477" cy="318477"/>
              </a:xfrm>
              <a:prstGeom prst="ellips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宋体 Heavy" panose="02020900000000000000" pitchFamily="18" charset="-122"/>
                  <a:ea typeface="思源宋体 Heavy" panose="02020900000000000000" pitchFamily="18" charset="-122"/>
                  <a:cs typeface="+mn-ea"/>
                  <a:sym typeface="+mn-lt"/>
                </a:endParaRPr>
              </a:p>
            </p:txBody>
          </p:sp>
          <p:sp>
            <p:nvSpPr>
              <p:cNvPr id="40" name="椭圆 39"/>
              <p:cNvSpPr/>
              <p:nvPr/>
            </p:nvSpPr>
            <p:spPr>
              <a:xfrm>
                <a:off x="2168148" y="3306877"/>
                <a:ext cx="244329" cy="244329"/>
              </a:xfrm>
              <a:prstGeom prst="ellipse">
                <a:avLst/>
              </a:prstGeom>
              <a:solidFill>
                <a:srgbClr val="717E8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思源宋体 Heavy" panose="02020900000000000000" pitchFamily="18" charset="-122"/>
                  <a:ea typeface="思源宋体 Heavy" panose="02020900000000000000" pitchFamily="18" charset="-122"/>
                  <a:cs typeface="+mn-ea"/>
                  <a:sym typeface="+mn-lt"/>
                </a:endParaRPr>
              </a:p>
            </p:txBody>
          </p:sp>
        </p:grpSp>
      </p:grpSp>
      <p:sp>
        <p:nvSpPr>
          <p:cNvPr id="44" name="TextBox 3"/>
          <p:cNvSpPr txBox="1"/>
          <p:nvPr/>
        </p:nvSpPr>
        <p:spPr>
          <a:xfrm>
            <a:off x="2067560" y="1009650"/>
            <a:ext cx="4408805" cy="553085"/>
          </a:xfrm>
          <a:prstGeom prst="rect">
            <a:avLst/>
          </a:prstGeom>
          <a:solidFill>
            <a:srgbClr val="FFB1B1"/>
          </a:solidFill>
        </p:spPr>
        <p:txBody>
          <a:bodyPr wrap="square" lIns="91440" tIns="45720" rIns="91440" bIns="45720" rtlCol="0">
            <a:spAutoFit/>
          </a:bodyPr>
          <a:lstStyle/>
          <a:p>
            <a:pPr algn="dist">
              <a:lnSpc>
                <a:spcPct val="150000"/>
              </a:lnSpc>
            </a:pPr>
            <a:r>
              <a:rPr lang="id-ID" sz="2000" b="1" i="1" dirty="0">
                <a:solidFill>
                  <a:schemeClr val="bg1"/>
                </a:solidFill>
                <a:latin typeface="思源宋体 Heavy" panose="02020900000000000000" pitchFamily="18" charset="-122"/>
                <a:ea typeface="思源宋体 Heavy" panose="02020900000000000000" pitchFamily="18" charset="-122"/>
                <a:sym typeface="+mn-lt"/>
              </a:rPr>
              <a:t>Opencv 人脸检测</a:t>
            </a:r>
            <a:r>
              <a:rPr lang="zh-CN" altLang="id-ID" sz="2000" b="1" i="1" dirty="0">
                <a:solidFill>
                  <a:schemeClr val="bg1"/>
                </a:solidFill>
                <a:latin typeface="思源宋体 Heavy" panose="02020900000000000000" pitchFamily="18" charset="-122"/>
                <a:ea typeface="思源宋体 Heavy" panose="02020900000000000000" pitchFamily="18" charset="-122"/>
                <a:sym typeface="+mn-lt"/>
              </a:rPr>
              <a:t>实际</a:t>
            </a:r>
            <a:r>
              <a:rPr lang="id-ID" sz="2000" b="1" i="1" dirty="0">
                <a:solidFill>
                  <a:schemeClr val="bg1"/>
                </a:solidFill>
                <a:latin typeface="思源宋体 Heavy" panose="02020900000000000000" pitchFamily="18" charset="-122"/>
                <a:ea typeface="思源宋体 Heavy" panose="02020900000000000000" pitchFamily="18" charset="-122"/>
                <a:sym typeface="+mn-lt"/>
              </a:rPr>
              <a:t>步骤</a:t>
            </a:r>
            <a:endParaRPr lang="id-ID" sz="2000" b="1" i="1" dirty="0">
              <a:solidFill>
                <a:schemeClr val="bg1"/>
              </a:solidFill>
              <a:latin typeface="思源宋体 Heavy" panose="02020900000000000000" pitchFamily="18" charset="-122"/>
              <a:ea typeface="思源宋体 Heavy" panose="02020900000000000000" pitchFamily="18" charset="-122"/>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2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zh-CN" altLang="en-US" sz="2000" b="1" dirty="0">
                  <a:solidFill>
                    <a:srgbClr val="5C5C6A"/>
                  </a:solidFill>
                  <a:latin typeface="幼圆" panose="02010509060101010101" pitchFamily="49" charset="-122"/>
                  <a:ea typeface="幼圆" panose="02010509060101010101" pitchFamily="49" charset="-122"/>
                  <a:sym typeface="+mn-ea"/>
                </a:rPr>
                <a:t>人脸检测</a:t>
              </a:r>
              <a:endParaRPr lang="zh-CN" sz="2000" b="1" dirty="0">
                <a:solidFill>
                  <a:srgbClr val="5C5C6A"/>
                </a:solidFill>
                <a:latin typeface="Arial" panose="020B0604020202020204" pitchFamily="34" charset="0"/>
                <a:cs typeface="Arial" panose="020B0604020202020204" pitchFamily="34" charset="0"/>
              </a:endParaRPr>
            </a:p>
          </p:txBody>
        </p:sp>
      </p:grpSp>
      <p:grpSp>
        <p:nvGrpSpPr>
          <p:cNvPr id="5" name="组合 4"/>
          <p:cNvGrpSpPr/>
          <p:nvPr/>
        </p:nvGrpSpPr>
        <p:grpSpPr>
          <a:xfrm>
            <a:off x="995810" y="914544"/>
            <a:ext cx="5672228" cy="5265144"/>
            <a:chOff x="5450712" y="1973419"/>
            <a:chExt cx="6194413" cy="4689599"/>
          </a:xfrm>
        </p:grpSpPr>
        <p:sp>
          <p:nvSpPr>
            <p:cNvPr id="18" name="文本框 17"/>
            <p:cNvSpPr txBox="1"/>
            <p:nvPr/>
          </p:nvSpPr>
          <p:spPr>
            <a:xfrm>
              <a:off x="7991742" y="1973419"/>
              <a:ext cx="1202456" cy="410050"/>
            </a:xfrm>
            <a:prstGeom prst="rect">
              <a:avLst/>
            </a:prstGeom>
            <a:solidFill>
              <a:srgbClr val="F19490"/>
            </a:solidFill>
          </p:spPr>
          <p:txBody>
            <a:bodyPr wrap="none" rtlCol="0">
              <a:spAutoFit/>
            </a:bodyPr>
            <a:lstStyle/>
            <a:p>
              <a:r>
                <a:rPr 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特征值</a:t>
              </a:r>
              <a:endParaRPr 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TextBox 38"/>
            <p:cNvSpPr txBox="1"/>
            <p:nvPr/>
          </p:nvSpPr>
          <p:spPr>
            <a:xfrm>
              <a:off x="5450712" y="2551203"/>
              <a:ext cx="6194413" cy="4111815"/>
            </a:xfrm>
            <a:prstGeom prst="rect">
              <a:avLst/>
            </a:prstGeom>
            <a:noFill/>
          </p:spPr>
          <p:txBody>
            <a:bodyPr wrap="square" lIns="0" tIns="0" rIns="0" bIns="0" rtlCol="0">
              <a:spAutoFit/>
            </a:bodyPr>
            <a:lstStyle/>
            <a:p>
              <a:pPr algn="l"/>
              <a:r>
                <a:rPr lang="en-US" sz="2000" dirty="0">
                  <a:solidFill>
                    <a:srgbClr val="2E3F55"/>
                  </a:solidFill>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        人脸识别系统可使用的特征通常分为</a:t>
              </a:r>
              <a:r>
                <a:rPr lang="en-US" sz="2000" dirty="0">
                  <a:solidFill>
                    <a:srgbClr val="F19490"/>
                  </a:solidFill>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视觉特征、像素统计特征、人脸图像变换系数特征、人脸图像代数特征</a:t>
              </a:r>
              <a:r>
                <a:rPr lang="en-US" sz="2000" dirty="0">
                  <a:solidFill>
                    <a:srgbClr val="2E3F55"/>
                  </a:solidFill>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等。</a:t>
              </a:r>
              <a:endParaRPr lang="en-US" sz="2000" dirty="0">
                <a:solidFill>
                  <a:srgbClr val="2E3F55"/>
                </a:solidFill>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endParaRPr>
            </a:p>
            <a:p>
              <a:pPr algn="l"/>
              <a:r>
                <a:rPr lang="en-US" sz="2000" dirty="0">
                  <a:solidFill>
                    <a:srgbClr val="2E3F55"/>
                  </a:solidFill>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        </a:t>
              </a:r>
              <a:r>
                <a:rPr lang="en-US" sz="2000" dirty="0">
                  <a:solidFill>
                    <a:srgbClr val="2E3F55"/>
                  </a:solidFill>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人脸特征提取就是针对人脸的某些特征进行的。</a:t>
              </a:r>
              <a:endParaRPr lang="en-US" sz="2000" dirty="0">
                <a:solidFill>
                  <a:srgbClr val="2E3F55"/>
                </a:solidFill>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endParaRPr>
            </a:p>
            <a:p>
              <a:pPr algn="l"/>
              <a:r>
                <a:rPr lang="en-US" sz="2000" dirty="0">
                  <a:solidFill>
                    <a:srgbClr val="2E3F55"/>
                  </a:solidFill>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        </a:t>
              </a:r>
              <a:r>
                <a:rPr lang="en-US" sz="2000" dirty="0">
                  <a:solidFill>
                    <a:srgbClr val="2E3F55"/>
                  </a:solidFill>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人脸特征提取，也称人脸表征，它是对人脸进行特征建模的过程。</a:t>
              </a:r>
              <a:endParaRPr lang="en-US" sz="2000" dirty="0">
                <a:solidFill>
                  <a:srgbClr val="2E3F55"/>
                </a:solidFill>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endParaRPr>
            </a:p>
            <a:p>
              <a:pPr algn="l"/>
              <a:endParaRPr lang="en-US" sz="2000" dirty="0">
                <a:solidFill>
                  <a:srgbClr val="2E3F55"/>
                </a:solidFill>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endParaRPr>
            </a:p>
            <a:p>
              <a:pPr algn="l"/>
              <a:r>
                <a:rPr lang="en-US" sz="2000" dirty="0">
                  <a:solidFill>
                    <a:srgbClr val="2E3F55"/>
                  </a:solidFill>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       </a:t>
              </a:r>
              <a:r>
                <a:rPr lang="en-US" sz="2000" dirty="0">
                  <a:solidFill>
                    <a:srgbClr val="2E3F55"/>
                  </a:solidFill>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“人脸提特征（Face Feature Extraction）”是将一张人脸图像转化为一串固定长度的数值的过程。这个数值串被称为“人脸特征（Face Feature）”，具有表征这个人脸特点的能力。</a:t>
              </a:r>
              <a:endParaRPr lang="en-US" sz="2000" dirty="0">
                <a:solidFill>
                  <a:srgbClr val="2E3F55"/>
                </a:solidFill>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endParaRPr>
            </a:p>
            <a:p>
              <a:pPr algn="l"/>
              <a:r>
                <a:rPr lang="en-US" sz="2000" dirty="0">
                  <a:solidFill>
                    <a:srgbClr val="2E3F55"/>
                  </a:solidFill>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       </a:t>
              </a:r>
              <a:r>
                <a:rPr lang="en-US" sz="2000" dirty="0">
                  <a:solidFill>
                    <a:srgbClr val="2E3F55"/>
                  </a:solidFill>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人脸提特征过程的输入也是 “一张人脸图”和“人脸五官关键点坐标”，输出是人脸相应的一个数值串（特征）。人脸提特征算法都会根据人脸五官关键点坐标将人脸对齐预定模式，然后计算特征。</a:t>
              </a:r>
              <a:endParaRPr lang="en-US" sz="2000" dirty="0">
                <a:solidFill>
                  <a:srgbClr val="2E3F55"/>
                </a:solidFill>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endParaRPr>
            </a:p>
          </p:txBody>
        </p:sp>
      </p:grpSp>
      <p:grpSp>
        <p:nvGrpSpPr>
          <p:cNvPr id="21" name="组合 20"/>
          <p:cNvGrpSpPr/>
          <p:nvPr/>
        </p:nvGrpSpPr>
        <p:grpSpPr>
          <a:xfrm rot="16209276">
            <a:off x="7444967" y="1822746"/>
            <a:ext cx="5248569" cy="4390338"/>
            <a:chOff x="-792643" y="1351314"/>
            <a:chExt cx="4275339" cy="3576248"/>
          </a:xfrm>
        </p:grpSpPr>
        <p:grpSp>
          <p:nvGrpSpPr>
            <p:cNvPr id="23" name="组合 22"/>
            <p:cNvGrpSpPr/>
            <p:nvPr/>
          </p:nvGrpSpPr>
          <p:grpSpPr>
            <a:xfrm rot="3085778">
              <a:off x="933122" y="1458968"/>
              <a:ext cx="2657228" cy="2441920"/>
              <a:chOff x="2682435" y="1390960"/>
              <a:chExt cx="5360790" cy="4926420"/>
            </a:xfrm>
          </p:grpSpPr>
          <p:grpSp>
            <p:nvGrpSpPr>
              <p:cNvPr id="35" name="组合 34"/>
              <p:cNvGrpSpPr/>
              <p:nvPr/>
            </p:nvGrpSpPr>
            <p:grpSpPr>
              <a:xfrm rot="309009">
                <a:off x="2682435" y="1390960"/>
                <a:ext cx="5360790" cy="3715617"/>
                <a:chOff x="12257" y="4311304"/>
                <a:chExt cx="5666789" cy="3927709"/>
              </a:xfrm>
            </p:grpSpPr>
            <p:grpSp>
              <p:nvGrpSpPr>
                <p:cNvPr id="37" name="组合 36"/>
                <p:cNvGrpSpPr/>
                <p:nvPr/>
              </p:nvGrpSpPr>
              <p:grpSpPr>
                <a:xfrm>
                  <a:off x="563242" y="4311304"/>
                  <a:ext cx="5115804" cy="3551491"/>
                  <a:chOff x="2435680" y="1515442"/>
                  <a:chExt cx="2790502" cy="1937221"/>
                </a:xfrm>
              </p:grpSpPr>
              <p:grpSp>
                <p:nvGrpSpPr>
                  <p:cNvPr id="39" name="组合 38"/>
                  <p:cNvGrpSpPr/>
                  <p:nvPr/>
                </p:nvGrpSpPr>
                <p:grpSpPr>
                  <a:xfrm rot="7578518">
                    <a:off x="2931341" y="1571066"/>
                    <a:ext cx="1385936" cy="2377258"/>
                    <a:chOff x="1970467" y="-319858"/>
                    <a:chExt cx="1385936" cy="2377258"/>
                  </a:xfrm>
                </p:grpSpPr>
                <p:sp>
                  <p:nvSpPr>
                    <p:cNvPr id="43" name="等腰三角形 42"/>
                    <p:cNvSpPr/>
                    <p:nvPr/>
                  </p:nvSpPr>
                  <p:spPr>
                    <a:xfrm>
                      <a:off x="1974273" y="865909"/>
                      <a:ext cx="1382130" cy="1191491"/>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等腰三角形 43"/>
                    <p:cNvSpPr/>
                    <p:nvPr/>
                  </p:nvSpPr>
                  <p:spPr>
                    <a:xfrm rot="10800000">
                      <a:off x="1970467" y="-319858"/>
                      <a:ext cx="1382130" cy="119149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rot="7578518">
                    <a:off x="3343626" y="1015016"/>
                    <a:ext cx="1382130" cy="2382982"/>
                    <a:chOff x="1974273" y="865909"/>
                    <a:chExt cx="1382130" cy="2382982"/>
                  </a:xfrm>
                </p:grpSpPr>
                <p:sp>
                  <p:nvSpPr>
                    <p:cNvPr id="41" name="等腰三角形 40"/>
                    <p:cNvSpPr/>
                    <p:nvPr/>
                  </p:nvSpPr>
                  <p:spPr>
                    <a:xfrm>
                      <a:off x="1974273" y="865909"/>
                      <a:ext cx="1382130" cy="1191491"/>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等腰三角形 41"/>
                    <p:cNvSpPr/>
                    <p:nvPr/>
                  </p:nvSpPr>
                  <p:spPr>
                    <a:xfrm rot="10800000">
                      <a:off x="1974273" y="2057400"/>
                      <a:ext cx="1382130" cy="119149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8" name="等腰三角形 37"/>
                <p:cNvSpPr/>
                <p:nvPr/>
              </p:nvSpPr>
              <p:spPr>
                <a:xfrm rot="18378518">
                  <a:off x="-162491" y="5879914"/>
                  <a:ext cx="2533847" cy="218435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等腰三角形 35"/>
              <p:cNvSpPr/>
              <p:nvPr/>
            </p:nvSpPr>
            <p:spPr>
              <a:xfrm rot="7887527">
                <a:off x="4020032" y="4085669"/>
                <a:ext cx="2397022" cy="2066399"/>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rot="3085778">
              <a:off x="-900297" y="2377988"/>
              <a:ext cx="2657228" cy="2441920"/>
              <a:chOff x="2682435" y="1390960"/>
              <a:chExt cx="5360790" cy="4926420"/>
            </a:xfrm>
          </p:grpSpPr>
          <p:grpSp>
            <p:nvGrpSpPr>
              <p:cNvPr id="25" name="组合 24"/>
              <p:cNvGrpSpPr/>
              <p:nvPr/>
            </p:nvGrpSpPr>
            <p:grpSpPr>
              <a:xfrm rot="309009">
                <a:off x="2682435" y="1390960"/>
                <a:ext cx="5360790" cy="3715617"/>
                <a:chOff x="12257" y="4311304"/>
                <a:chExt cx="5666789" cy="3927709"/>
              </a:xfrm>
            </p:grpSpPr>
            <p:grpSp>
              <p:nvGrpSpPr>
                <p:cNvPr id="27" name="组合 26"/>
                <p:cNvGrpSpPr/>
                <p:nvPr/>
              </p:nvGrpSpPr>
              <p:grpSpPr>
                <a:xfrm>
                  <a:off x="563242" y="4311304"/>
                  <a:ext cx="5115804" cy="3551491"/>
                  <a:chOff x="2435680" y="1515442"/>
                  <a:chExt cx="2790502" cy="1937221"/>
                </a:xfrm>
              </p:grpSpPr>
              <p:grpSp>
                <p:nvGrpSpPr>
                  <p:cNvPr id="29" name="组合 28"/>
                  <p:cNvGrpSpPr/>
                  <p:nvPr/>
                </p:nvGrpSpPr>
                <p:grpSpPr>
                  <a:xfrm rot="7578518">
                    <a:off x="2931341" y="1571066"/>
                    <a:ext cx="1385936" cy="2377258"/>
                    <a:chOff x="1970467" y="-319858"/>
                    <a:chExt cx="1385936" cy="2377258"/>
                  </a:xfrm>
                </p:grpSpPr>
                <p:sp>
                  <p:nvSpPr>
                    <p:cNvPr id="33" name="等腰三角形 32"/>
                    <p:cNvSpPr/>
                    <p:nvPr/>
                  </p:nvSpPr>
                  <p:spPr>
                    <a:xfrm>
                      <a:off x="1974273" y="865909"/>
                      <a:ext cx="1382130" cy="1191491"/>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rot="10800000">
                      <a:off x="1970467" y="-319858"/>
                      <a:ext cx="1382130" cy="119149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rot="7578518">
                    <a:off x="3343626" y="1015016"/>
                    <a:ext cx="1382130" cy="2382982"/>
                    <a:chOff x="1974273" y="865909"/>
                    <a:chExt cx="1382130" cy="2382982"/>
                  </a:xfrm>
                </p:grpSpPr>
                <p:sp>
                  <p:nvSpPr>
                    <p:cNvPr id="31" name="等腰三角形 30"/>
                    <p:cNvSpPr/>
                    <p:nvPr/>
                  </p:nvSpPr>
                  <p:spPr>
                    <a:xfrm>
                      <a:off x="1974273" y="865909"/>
                      <a:ext cx="1382130" cy="1191491"/>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nvSpPr>
                  <p:spPr>
                    <a:xfrm rot="10800000">
                      <a:off x="1974273" y="2057400"/>
                      <a:ext cx="1382130" cy="119149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8" name="等腰三角形 27"/>
                <p:cNvSpPr/>
                <p:nvPr/>
              </p:nvSpPr>
              <p:spPr>
                <a:xfrm rot="18378518">
                  <a:off x="-162491" y="5879914"/>
                  <a:ext cx="2533847" cy="218435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等腰三角形 25"/>
              <p:cNvSpPr/>
              <p:nvPr/>
            </p:nvSpPr>
            <p:spPr>
              <a:xfrm rot="7887527">
                <a:off x="4020032" y="4085669"/>
                <a:ext cx="2397022" cy="2066399"/>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zh-CN" altLang="en-US" sz="2000" b="1" dirty="0">
                  <a:solidFill>
                    <a:srgbClr val="5C5C6A"/>
                  </a:solidFill>
                  <a:latin typeface="幼圆" panose="02010509060101010101" pitchFamily="49" charset="-122"/>
                  <a:ea typeface="幼圆" panose="02010509060101010101" pitchFamily="49" charset="-122"/>
                  <a:sym typeface="+mn-ea"/>
                </a:rPr>
                <a:t>人脸检测</a:t>
              </a:r>
              <a:endParaRPr lang="zh-CN" sz="2000" b="1" dirty="0">
                <a:solidFill>
                  <a:srgbClr val="5C5C6A"/>
                </a:solidFill>
                <a:latin typeface="Arial" panose="020B0604020202020204" pitchFamily="34" charset="0"/>
                <a:cs typeface="Arial" panose="020B0604020202020204" pitchFamily="34" charset="0"/>
              </a:endParaRPr>
            </a:p>
          </p:txBody>
        </p:sp>
      </p:grpSp>
      <p:grpSp>
        <p:nvGrpSpPr>
          <p:cNvPr id="7" name="íŝ1iḑe"/>
          <p:cNvGrpSpPr/>
          <p:nvPr/>
        </p:nvGrpSpPr>
        <p:grpSpPr>
          <a:xfrm>
            <a:off x="1160966" y="2253626"/>
            <a:ext cx="2704156" cy="1190119"/>
            <a:chOff x="1107353" y="2179331"/>
            <a:chExt cx="2704156" cy="1190119"/>
          </a:xfrm>
        </p:grpSpPr>
        <p:sp>
          <p:nvSpPr>
            <p:cNvPr id="11" name="îṥḻiḍe"/>
            <p:cNvSpPr/>
            <p:nvPr/>
          </p:nvSpPr>
          <p:spPr>
            <a:xfrm>
              <a:off x="2150252" y="2179331"/>
              <a:ext cx="618358" cy="619988"/>
            </a:xfrm>
            <a:prstGeom prst="ellips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2000" b="1" dirty="0"/>
                <a:t>1</a:t>
              </a:r>
              <a:endParaRPr lang="zh-CN" altLang="en-US" sz="2000" b="1" dirty="0"/>
            </a:p>
          </p:txBody>
        </p:sp>
        <p:sp>
          <p:nvSpPr>
            <p:cNvPr id="12" name="íṥlïďé"/>
            <p:cNvSpPr/>
            <p:nvPr/>
          </p:nvSpPr>
          <p:spPr bwMode="auto">
            <a:xfrm>
              <a:off x="1107353" y="2897110"/>
              <a:ext cx="2704156" cy="47234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spcBef>
                  <a:spcPct val="0"/>
                </a:spcBef>
              </a:pPr>
              <a:r>
                <a:rPr lang="en-US" altLang="zh-CN" b="1" dirty="0"/>
                <a:t>Haar特征</a:t>
              </a:r>
              <a:endParaRPr lang="en-US" altLang="zh-CN" b="1" dirty="0"/>
            </a:p>
          </p:txBody>
        </p:sp>
      </p:grpSp>
      <p:grpSp>
        <p:nvGrpSpPr>
          <p:cNvPr id="8" name="işliḋê"/>
          <p:cNvGrpSpPr/>
          <p:nvPr/>
        </p:nvGrpSpPr>
        <p:grpSpPr>
          <a:xfrm>
            <a:off x="8354183" y="2268231"/>
            <a:ext cx="2704156" cy="1176149"/>
            <a:chOff x="8510755" y="2193301"/>
            <a:chExt cx="2704156" cy="1176149"/>
          </a:xfrm>
        </p:grpSpPr>
        <p:sp>
          <p:nvSpPr>
            <p:cNvPr id="9" name="î$ḻïḍê"/>
            <p:cNvSpPr/>
            <p:nvPr/>
          </p:nvSpPr>
          <p:spPr>
            <a:xfrm>
              <a:off x="9553654" y="2193301"/>
              <a:ext cx="618358" cy="619988"/>
            </a:xfrm>
            <a:prstGeom prst="ellips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2000" b="1" dirty="0"/>
                <a:t>2</a:t>
              </a:r>
              <a:endParaRPr lang="zh-CN" altLang="en-US" sz="2000" b="1" dirty="0"/>
            </a:p>
          </p:txBody>
        </p:sp>
        <p:sp>
          <p:nvSpPr>
            <p:cNvPr id="10" name="îS1íḋe"/>
            <p:cNvSpPr/>
            <p:nvPr/>
          </p:nvSpPr>
          <p:spPr bwMode="auto">
            <a:xfrm>
              <a:off x="8510755" y="2897110"/>
              <a:ext cx="2704156" cy="47234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spcBef>
                  <a:spcPct val="0"/>
                </a:spcBef>
              </a:pPr>
              <a:r>
                <a:rPr lang="en-US" altLang="zh-CN" b="1" dirty="0"/>
                <a:t>LBP特征</a:t>
              </a:r>
              <a:endParaRPr lang="en-US" altLang="zh-CN" b="1" dirty="0"/>
            </a:p>
          </p:txBody>
        </p:sp>
      </p:grpSp>
      <p:sp>
        <p:nvSpPr>
          <p:cNvPr id="498" name="文本框 497"/>
          <p:cNvSpPr txBox="1"/>
          <p:nvPr/>
        </p:nvSpPr>
        <p:spPr>
          <a:xfrm>
            <a:off x="1105235" y="3712437"/>
            <a:ext cx="2814725" cy="1419860"/>
          </a:xfrm>
          <a:prstGeom prst="rect">
            <a:avLst/>
          </a:prstGeom>
          <a:noFill/>
        </p:spPr>
        <p:txBody>
          <a:bodyPr wrap="square" rtlCol="0">
            <a:spAutoFit/>
          </a:bodyPr>
          <a:lstStyle/>
          <a:p>
            <a:pPr marL="285750" indent="-285750" defTabSz="1216660">
              <a:lnSpc>
                <a:spcPct val="120000"/>
              </a:lnSpc>
              <a:spcBef>
                <a:spcPct val="20000"/>
              </a:spcBef>
              <a:buFont typeface="Arial" panose="020B0604020202020204" pitchFamily="34" charset="0"/>
              <a:buChar char="•"/>
              <a:defRPr/>
            </a:pPr>
            <a:r>
              <a:rPr lang="zh-CN" altLang="en-US" dirty="0">
                <a:latin typeface="思源宋体 Heavy" panose="02020900000000000000" pitchFamily="18" charset="-122"/>
                <a:ea typeface="思源宋体 Heavy" panose="02020900000000000000" pitchFamily="18" charset="-122"/>
                <a:cs typeface="+mn-ea"/>
                <a:sym typeface="Calibri" panose="020F0502020204030204" pitchFamily="34" charset="0"/>
              </a:rPr>
              <a:t>Haar-like的优势在于能更好的描述明暗变化，因此用于检测正面的人脸</a:t>
            </a:r>
            <a:endParaRPr lang="zh-CN" altLang="en-US" dirty="0">
              <a:latin typeface="思源宋体 Heavy" panose="02020900000000000000" pitchFamily="18" charset="-122"/>
              <a:ea typeface="思源宋体 Heavy" panose="02020900000000000000" pitchFamily="18" charset="-122"/>
              <a:cs typeface="+mn-ea"/>
              <a:sym typeface="Calibri" panose="020F0502020204030204" pitchFamily="34" charset="0"/>
            </a:endParaRPr>
          </a:p>
        </p:txBody>
      </p:sp>
      <p:sp>
        <p:nvSpPr>
          <p:cNvPr id="499" name="文本框 498"/>
          <p:cNvSpPr txBox="1"/>
          <p:nvPr/>
        </p:nvSpPr>
        <p:spPr>
          <a:xfrm>
            <a:off x="8299728" y="3698467"/>
            <a:ext cx="2814725" cy="2084070"/>
          </a:xfrm>
          <a:prstGeom prst="rect">
            <a:avLst/>
          </a:prstGeom>
          <a:noFill/>
        </p:spPr>
        <p:txBody>
          <a:bodyPr wrap="square" rtlCol="0">
            <a:spAutoFit/>
          </a:bodyPr>
          <a:lstStyle/>
          <a:p>
            <a:pPr marL="285750" indent="-285750" defTabSz="1216660">
              <a:lnSpc>
                <a:spcPct val="120000"/>
              </a:lnSpc>
              <a:spcBef>
                <a:spcPct val="20000"/>
              </a:spcBef>
              <a:buFont typeface="Arial" panose="020B0604020202020204" pitchFamily="34" charset="0"/>
              <a:buChar char="•"/>
              <a:defRPr/>
            </a:pPr>
            <a:r>
              <a:rPr lang="zh-CN" altLang="en-US" dirty="0">
                <a:latin typeface="思源宋体 Heavy" panose="02020900000000000000" pitchFamily="18" charset="-122"/>
                <a:ea typeface="思源宋体 Heavy" panose="02020900000000000000" pitchFamily="18" charset="-122"/>
                <a:cs typeface="+mn-ea"/>
                <a:sym typeface="Calibri" panose="020F0502020204030204" pitchFamily="34" charset="0"/>
              </a:rPr>
              <a:t>LBP比haar快很多倍，但是提取的准确率会低（10-20% 取决于训练对象）如果是嵌入式或者移动端的开发，推荐使用LBP。</a:t>
            </a:r>
            <a:endParaRPr lang="zh-CN" altLang="en-US" dirty="0">
              <a:latin typeface="思源宋体 Heavy" panose="02020900000000000000" pitchFamily="18" charset="-122"/>
              <a:ea typeface="思源宋体 Heavy" panose="02020900000000000000" pitchFamily="18" charset="-122"/>
              <a:cs typeface="+mn-ea"/>
              <a:sym typeface="Calibri" panose="020F0502020204030204" pitchFamily="34" charset="0"/>
            </a:endParaRPr>
          </a:p>
        </p:txBody>
      </p:sp>
      <p:grpSp>
        <p:nvGrpSpPr>
          <p:cNvPr id="500" name="组合 499"/>
          <p:cNvGrpSpPr/>
          <p:nvPr/>
        </p:nvGrpSpPr>
        <p:grpSpPr>
          <a:xfrm rot="19090753">
            <a:off x="4671181" y="2172816"/>
            <a:ext cx="3262114" cy="2997794"/>
            <a:chOff x="2682435" y="1390960"/>
            <a:chExt cx="5360790" cy="4926420"/>
          </a:xfrm>
        </p:grpSpPr>
        <p:grpSp>
          <p:nvGrpSpPr>
            <p:cNvPr id="501" name="组合 500"/>
            <p:cNvGrpSpPr/>
            <p:nvPr/>
          </p:nvGrpSpPr>
          <p:grpSpPr>
            <a:xfrm rot="309009">
              <a:off x="2682435" y="1390960"/>
              <a:ext cx="5360790" cy="3715617"/>
              <a:chOff x="12257" y="4311304"/>
              <a:chExt cx="5666789" cy="3927709"/>
            </a:xfrm>
          </p:grpSpPr>
          <p:grpSp>
            <p:nvGrpSpPr>
              <p:cNvPr id="503" name="组合 502"/>
              <p:cNvGrpSpPr/>
              <p:nvPr/>
            </p:nvGrpSpPr>
            <p:grpSpPr>
              <a:xfrm>
                <a:off x="563242" y="4311304"/>
                <a:ext cx="5115804" cy="3551491"/>
                <a:chOff x="2435680" y="1515442"/>
                <a:chExt cx="2790502" cy="1937221"/>
              </a:xfrm>
            </p:grpSpPr>
            <p:grpSp>
              <p:nvGrpSpPr>
                <p:cNvPr id="505" name="组合 504"/>
                <p:cNvGrpSpPr/>
                <p:nvPr/>
              </p:nvGrpSpPr>
              <p:grpSpPr>
                <a:xfrm rot="7578518">
                  <a:off x="2931341" y="1571066"/>
                  <a:ext cx="1385936" cy="2377258"/>
                  <a:chOff x="1970467" y="-319858"/>
                  <a:chExt cx="1385936" cy="2377258"/>
                </a:xfrm>
              </p:grpSpPr>
              <p:sp>
                <p:nvSpPr>
                  <p:cNvPr id="509" name="等腰三角形 508"/>
                  <p:cNvSpPr/>
                  <p:nvPr/>
                </p:nvSpPr>
                <p:spPr>
                  <a:xfrm>
                    <a:off x="1974273" y="865909"/>
                    <a:ext cx="1382130" cy="1191491"/>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0" name="等腰三角形 509"/>
                  <p:cNvSpPr/>
                  <p:nvPr/>
                </p:nvSpPr>
                <p:spPr>
                  <a:xfrm rot="10800000">
                    <a:off x="1970467" y="-319858"/>
                    <a:ext cx="1382130" cy="119149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6" name="组合 505"/>
                <p:cNvGrpSpPr/>
                <p:nvPr/>
              </p:nvGrpSpPr>
              <p:grpSpPr>
                <a:xfrm rot="7578518">
                  <a:off x="3343626" y="1015016"/>
                  <a:ext cx="1382130" cy="2382982"/>
                  <a:chOff x="1974273" y="865909"/>
                  <a:chExt cx="1382130" cy="2382982"/>
                </a:xfrm>
              </p:grpSpPr>
              <p:sp>
                <p:nvSpPr>
                  <p:cNvPr id="507" name="等腰三角形 506"/>
                  <p:cNvSpPr/>
                  <p:nvPr/>
                </p:nvSpPr>
                <p:spPr>
                  <a:xfrm>
                    <a:off x="1974273" y="865909"/>
                    <a:ext cx="1382130" cy="1191491"/>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8" name="等腰三角形 507"/>
                  <p:cNvSpPr/>
                  <p:nvPr/>
                </p:nvSpPr>
                <p:spPr>
                  <a:xfrm rot="10800000">
                    <a:off x="1974273" y="2057400"/>
                    <a:ext cx="1382130" cy="119149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04" name="等腰三角形 503"/>
              <p:cNvSpPr/>
              <p:nvPr/>
            </p:nvSpPr>
            <p:spPr>
              <a:xfrm rot="18378518">
                <a:off x="-162491" y="5879914"/>
                <a:ext cx="2533847" cy="218435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2" name="等腰三角形 501"/>
            <p:cNvSpPr/>
            <p:nvPr/>
          </p:nvSpPr>
          <p:spPr>
            <a:xfrm rot="7887527">
              <a:off x="4020032" y="4085669"/>
              <a:ext cx="2397022" cy="2066399"/>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1160780" y="876300"/>
            <a:ext cx="9897745" cy="398780"/>
          </a:xfrm>
          <a:prstGeom prst="rect">
            <a:avLst/>
          </a:prstGeom>
          <a:solidFill>
            <a:srgbClr val="717E89"/>
          </a:solidFill>
        </p:spPr>
        <p:txBody>
          <a:bodyPr wrap="square" rtlCol="0">
            <a:spAutoFit/>
          </a:bodyPr>
          <a:p>
            <a:pPr algn="ctr"/>
            <a:r>
              <a:rPr lang="zh-CN" altLang="en-US" sz="2000">
                <a:solidFill>
                  <a:schemeClr val="bg1"/>
                </a:solidFill>
              </a:rPr>
              <a:t>在OpenCV中主要使用了两种特征（即两种方法）进行人脸检测，Haar特征和LBP特征</a:t>
            </a:r>
            <a:endParaRPr lang="zh-CN" altLang="en-US" sz="20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00"/>
                                        </p:tgtEl>
                                        <p:attrNameLst>
                                          <p:attrName>style.visibility</p:attrName>
                                        </p:attrNameLst>
                                      </p:cBhvr>
                                      <p:to>
                                        <p:strVal val="visible"/>
                                      </p:to>
                                    </p:set>
                                    <p:animEffect transition="in" filter="fade">
                                      <p:cBhvr>
                                        <p:cTn id="7" dur="500"/>
                                        <p:tgtEl>
                                          <p:spTgt spid="500"/>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98"/>
                                        </p:tgtEl>
                                        <p:attrNameLst>
                                          <p:attrName>style.visibility</p:attrName>
                                        </p:attrNameLst>
                                      </p:cBhvr>
                                      <p:to>
                                        <p:strVal val="visible"/>
                                      </p:to>
                                    </p:set>
                                    <p:anim calcmode="lin" valueType="num">
                                      <p:cBhvr additive="base">
                                        <p:cTn id="15" dur="500" fill="hold"/>
                                        <p:tgtEl>
                                          <p:spTgt spid="498"/>
                                        </p:tgtEl>
                                        <p:attrNameLst>
                                          <p:attrName>ppt_x</p:attrName>
                                        </p:attrNameLst>
                                      </p:cBhvr>
                                      <p:tavLst>
                                        <p:tav tm="0">
                                          <p:val>
                                            <p:strVal val="#ppt_x"/>
                                          </p:val>
                                        </p:tav>
                                        <p:tav tm="100000">
                                          <p:val>
                                            <p:strVal val="#ppt_x"/>
                                          </p:val>
                                        </p:tav>
                                      </p:tavLst>
                                    </p:anim>
                                    <p:anim calcmode="lin" valueType="num">
                                      <p:cBhvr additive="base">
                                        <p:cTn id="16" dur="500" fill="hold"/>
                                        <p:tgtEl>
                                          <p:spTgt spid="498"/>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2" presetClass="entr" presetSubtype="4"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499"/>
                                        </p:tgtEl>
                                        <p:attrNameLst>
                                          <p:attrName>style.visibility</p:attrName>
                                        </p:attrNameLst>
                                      </p:cBhvr>
                                      <p:to>
                                        <p:strVal val="visible"/>
                                      </p:to>
                                    </p:set>
                                    <p:anim calcmode="lin" valueType="num">
                                      <p:cBhvr additive="base">
                                        <p:cTn id="24" dur="500" fill="hold"/>
                                        <p:tgtEl>
                                          <p:spTgt spid="499"/>
                                        </p:tgtEl>
                                        <p:attrNameLst>
                                          <p:attrName>ppt_x</p:attrName>
                                        </p:attrNameLst>
                                      </p:cBhvr>
                                      <p:tavLst>
                                        <p:tav tm="0">
                                          <p:val>
                                            <p:strVal val="#ppt_x"/>
                                          </p:val>
                                        </p:tav>
                                        <p:tav tm="100000">
                                          <p:val>
                                            <p:strVal val="#ppt_x"/>
                                          </p:val>
                                        </p:tav>
                                      </p:tavLst>
                                    </p:anim>
                                    <p:anim calcmode="lin" valueType="num">
                                      <p:cBhvr additive="base">
                                        <p:cTn id="25" dur="500" fill="hold"/>
                                        <p:tgtEl>
                                          <p:spTgt spid="4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 grpId="0"/>
      <p:bldP spid="49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zh-CN" altLang="en-US" sz="2000" b="1" dirty="0">
                  <a:solidFill>
                    <a:srgbClr val="5C5C6A"/>
                  </a:solidFill>
                  <a:latin typeface="幼圆" panose="02010509060101010101" pitchFamily="49" charset="-122"/>
                  <a:ea typeface="幼圆" panose="02010509060101010101" pitchFamily="49" charset="-122"/>
                  <a:sym typeface="+mn-ea"/>
                </a:rPr>
                <a:t>人脸检测</a:t>
              </a:r>
              <a:endParaRPr lang="zh-CN" sz="2000" b="1" dirty="0">
                <a:solidFill>
                  <a:srgbClr val="5C5C6A"/>
                </a:solidFill>
                <a:latin typeface="Arial" panose="020B0604020202020204" pitchFamily="34" charset="0"/>
                <a:cs typeface="Arial" panose="020B0604020202020204" pitchFamily="34" charset="0"/>
              </a:endParaRPr>
            </a:p>
          </p:txBody>
        </p:sp>
      </p:grpSp>
      <p:grpSp>
        <p:nvGrpSpPr>
          <p:cNvPr id="5" name="组合 4"/>
          <p:cNvGrpSpPr/>
          <p:nvPr/>
        </p:nvGrpSpPr>
        <p:grpSpPr>
          <a:xfrm>
            <a:off x="995810" y="970424"/>
            <a:ext cx="5672228" cy="4753335"/>
            <a:chOff x="5450712" y="2023191"/>
            <a:chExt cx="6194413" cy="4233737"/>
          </a:xfrm>
        </p:grpSpPr>
        <p:sp>
          <p:nvSpPr>
            <p:cNvPr id="18" name="文本框 17"/>
            <p:cNvSpPr txBox="1"/>
            <p:nvPr/>
          </p:nvSpPr>
          <p:spPr>
            <a:xfrm>
              <a:off x="7991742" y="2023191"/>
              <a:ext cx="868209" cy="410050"/>
            </a:xfrm>
            <a:prstGeom prst="rect">
              <a:avLst/>
            </a:prstGeom>
            <a:solidFill>
              <a:srgbClr val="F19490"/>
            </a:solidFill>
          </p:spPr>
          <p:txBody>
            <a:bodyPr wrap="none" rtlCol="0">
              <a:spAutoFit/>
            </a:bodyPr>
            <a:lstStyle/>
            <a:p>
              <a:r>
                <a:rPr 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算法</a:t>
              </a:r>
              <a:endParaRPr 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TextBox 38"/>
            <p:cNvSpPr txBox="1"/>
            <p:nvPr/>
          </p:nvSpPr>
          <p:spPr>
            <a:xfrm>
              <a:off x="5450712" y="2638304"/>
              <a:ext cx="6194413" cy="3618624"/>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 </a:t>
              </a:r>
              <a:r>
                <a:rPr lang="en-US" sz="24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第一种方法是人脸检测中最常用的是</a:t>
              </a:r>
              <a:r>
                <a:rPr lang="en-US" sz="2400" dirty="0">
                  <a:solidFill>
                    <a:srgbClr val="F19490"/>
                  </a:solidFill>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Haar-Adaboost算法</a:t>
              </a:r>
              <a:r>
                <a:rPr lang="en-US" sz="24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，该算法首先在人脸检测中得到广泛运用，而后也被用于其它有关目标检测中。adaboost 是一套机器学习的框架，根据给出的正样本和副样本训练一个用于识别正样本一类物体的模型。这个模型的本质就是分类器，又叫做级联（cascade）分类器。</a:t>
              </a:r>
              <a:endParaRPr lang="en-US" sz="24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endParaRPr>
            </a:p>
            <a:p>
              <a:pPr algn="l"/>
              <a:endParaRPr lang="en-US" sz="24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endParaRPr>
            </a:p>
            <a:p>
              <a:pPr marL="342900" indent="-342900" algn="l">
                <a:buFont typeface="Arial" panose="020B0604020202020204" pitchFamily="34" charset="0"/>
                <a:buChar char="•"/>
              </a:pPr>
              <a:r>
                <a:rPr lang="en-US" sz="24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第二种方法是基于OpenCV内置的HOG+SVM算法</a:t>
              </a:r>
              <a:r>
                <a:rPr lang="en-US" sz="20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a:t>
              </a:r>
              <a:endParaRPr lang="en-US" sz="20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endParaRPr>
            </a:p>
          </p:txBody>
        </p:sp>
      </p:grpSp>
      <p:grpSp>
        <p:nvGrpSpPr>
          <p:cNvPr id="21" name="组合 20"/>
          <p:cNvGrpSpPr/>
          <p:nvPr/>
        </p:nvGrpSpPr>
        <p:grpSpPr>
          <a:xfrm rot="16209276">
            <a:off x="7444967" y="1822746"/>
            <a:ext cx="5248569" cy="4390338"/>
            <a:chOff x="-792643" y="1351314"/>
            <a:chExt cx="4275339" cy="3576248"/>
          </a:xfrm>
        </p:grpSpPr>
        <p:grpSp>
          <p:nvGrpSpPr>
            <p:cNvPr id="23" name="组合 22"/>
            <p:cNvGrpSpPr/>
            <p:nvPr/>
          </p:nvGrpSpPr>
          <p:grpSpPr>
            <a:xfrm rot="3085778">
              <a:off x="933122" y="1458968"/>
              <a:ext cx="2657228" cy="2441920"/>
              <a:chOff x="2682435" y="1390960"/>
              <a:chExt cx="5360790" cy="4926420"/>
            </a:xfrm>
          </p:grpSpPr>
          <p:grpSp>
            <p:nvGrpSpPr>
              <p:cNvPr id="35" name="组合 34"/>
              <p:cNvGrpSpPr/>
              <p:nvPr/>
            </p:nvGrpSpPr>
            <p:grpSpPr>
              <a:xfrm rot="309009">
                <a:off x="2682435" y="1390960"/>
                <a:ext cx="5360790" cy="3715617"/>
                <a:chOff x="12257" y="4311304"/>
                <a:chExt cx="5666789" cy="3927709"/>
              </a:xfrm>
            </p:grpSpPr>
            <p:grpSp>
              <p:nvGrpSpPr>
                <p:cNvPr id="37" name="组合 36"/>
                <p:cNvGrpSpPr/>
                <p:nvPr/>
              </p:nvGrpSpPr>
              <p:grpSpPr>
                <a:xfrm>
                  <a:off x="563242" y="4311304"/>
                  <a:ext cx="5115804" cy="3551491"/>
                  <a:chOff x="2435680" y="1515442"/>
                  <a:chExt cx="2790502" cy="1937221"/>
                </a:xfrm>
              </p:grpSpPr>
              <p:grpSp>
                <p:nvGrpSpPr>
                  <p:cNvPr id="39" name="组合 38"/>
                  <p:cNvGrpSpPr/>
                  <p:nvPr/>
                </p:nvGrpSpPr>
                <p:grpSpPr>
                  <a:xfrm rot="7578518">
                    <a:off x="2931341" y="1571066"/>
                    <a:ext cx="1385936" cy="2377258"/>
                    <a:chOff x="1970467" y="-319858"/>
                    <a:chExt cx="1385936" cy="2377258"/>
                  </a:xfrm>
                </p:grpSpPr>
                <p:sp>
                  <p:nvSpPr>
                    <p:cNvPr id="43" name="等腰三角形 42"/>
                    <p:cNvSpPr/>
                    <p:nvPr/>
                  </p:nvSpPr>
                  <p:spPr>
                    <a:xfrm>
                      <a:off x="1974273" y="865909"/>
                      <a:ext cx="1382130" cy="1191491"/>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等腰三角形 43"/>
                    <p:cNvSpPr/>
                    <p:nvPr/>
                  </p:nvSpPr>
                  <p:spPr>
                    <a:xfrm rot="10800000">
                      <a:off x="1970467" y="-319858"/>
                      <a:ext cx="1382130" cy="119149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rot="7578518">
                    <a:off x="3343626" y="1015016"/>
                    <a:ext cx="1382130" cy="2382982"/>
                    <a:chOff x="1974273" y="865909"/>
                    <a:chExt cx="1382130" cy="2382982"/>
                  </a:xfrm>
                </p:grpSpPr>
                <p:sp>
                  <p:nvSpPr>
                    <p:cNvPr id="41" name="等腰三角形 40"/>
                    <p:cNvSpPr/>
                    <p:nvPr/>
                  </p:nvSpPr>
                  <p:spPr>
                    <a:xfrm>
                      <a:off x="1974273" y="865909"/>
                      <a:ext cx="1382130" cy="1191491"/>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等腰三角形 41"/>
                    <p:cNvSpPr/>
                    <p:nvPr/>
                  </p:nvSpPr>
                  <p:spPr>
                    <a:xfrm rot="10800000">
                      <a:off x="1974273" y="2057400"/>
                      <a:ext cx="1382130" cy="119149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8" name="等腰三角形 37"/>
                <p:cNvSpPr/>
                <p:nvPr/>
              </p:nvSpPr>
              <p:spPr>
                <a:xfrm rot="18378518">
                  <a:off x="-162491" y="5879914"/>
                  <a:ext cx="2533847" cy="218435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等腰三角形 35"/>
              <p:cNvSpPr/>
              <p:nvPr/>
            </p:nvSpPr>
            <p:spPr>
              <a:xfrm rot="7887527">
                <a:off x="4020032" y="4085669"/>
                <a:ext cx="2397022" cy="2066399"/>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rot="3085778">
              <a:off x="-900297" y="2377988"/>
              <a:ext cx="2657228" cy="2441920"/>
              <a:chOff x="2682435" y="1390960"/>
              <a:chExt cx="5360790" cy="4926420"/>
            </a:xfrm>
          </p:grpSpPr>
          <p:grpSp>
            <p:nvGrpSpPr>
              <p:cNvPr id="25" name="组合 24"/>
              <p:cNvGrpSpPr/>
              <p:nvPr/>
            </p:nvGrpSpPr>
            <p:grpSpPr>
              <a:xfrm rot="309009">
                <a:off x="2682435" y="1390960"/>
                <a:ext cx="5360790" cy="3715617"/>
                <a:chOff x="12257" y="4311304"/>
                <a:chExt cx="5666789" cy="3927709"/>
              </a:xfrm>
            </p:grpSpPr>
            <p:grpSp>
              <p:nvGrpSpPr>
                <p:cNvPr id="27" name="组合 26"/>
                <p:cNvGrpSpPr/>
                <p:nvPr/>
              </p:nvGrpSpPr>
              <p:grpSpPr>
                <a:xfrm>
                  <a:off x="563242" y="4311304"/>
                  <a:ext cx="5115804" cy="3551491"/>
                  <a:chOff x="2435680" y="1515442"/>
                  <a:chExt cx="2790502" cy="1937221"/>
                </a:xfrm>
              </p:grpSpPr>
              <p:grpSp>
                <p:nvGrpSpPr>
                  <p:cNvPr id="29" name="组合 28"/>
                  <p:cNvGrpSpPr/>
                  <p:nvPr/>
                </p:nvGrpSpPr>
                <p:grpSpPr>
                  <a:xfrm rot="7578518">
                    <a:off x="2931341" y="1571066"/>
                    <a:ext cx="1385936" cy="2377258"/>
                    <a:chOff x="1970467" y="-319858"/>
                    <a:chExt cx="1385936" cy="2377258"/>
                  </a:xfrm>
                </p:grpSpPr>
                <p:sp>
                  <p:nvSpPr>
                    <p:cNvPr id="33" name="等腰三角形 32"/>
                    <p:cNvSpPr/>
                    <p:nvPr/>
                  </p:nvSpPr>
                  <p:spPr>
                    <a:xfrm>
                      <a:off x="1974273" y="865909"/>
                      <a:ext cx="1382130" cy="1191491"/>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rot="10800000">
                      <a:off x="1970467" y="-319858"/>
                      <a:ext cx="1382130" cy="119149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rot="7578518">
                    <a:off x="3343626" y="1015016"/>
                    <a:ext cx="1382130" cy="2382982"/>
                    <a:chOff x="1974273" y="865909"/>
                    <a:chExt cx="1382130" cy="2382982"/>
                  </a:xfrm>
                </p:grpSpPr>
                <p:sp>
                  <p:nvSpPr>
                    <p:cNvPr id="31" name="等腰三角形 30"/>
                    <p:cNvSpPr/>
                    <p:nvPr/>
                  </p:nvSpPr>
                  <p:spPr>
                    <a:xfrm>
                      <a:off x="1974273" y="865909"/>
                      <a:ext cx="1382130" cy="1191491"/>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nvSpPr>
                  <p:spPr>
                    <a:xfrm rot="10800000">
                      <a:off x="1974273" y="2057400"/>
                      <a:ext cx="1382130" cy="119149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8" name="等腰三角形 27"/>
                <p:cNvSpPr/>
                <p:nvPr/>
              </p:nvSpPr>
              <p:spPr>
                <a:xfrm rot="18378518">
                  <a:off x="-162491" y="5879914"/>
                  <a:ext cx="2533847" cy="218435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等腰三角形 25"/>
              <p:cNvSpPr/>
              <p:nvPr/>
            </p:nvSpPr>
            <p:spPr>
              <a:xfrm rot="7887527">
                <a:off x="4020032" y="4085669"/>
                <a:ext cx="2397022" cy="2066399"/>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zh-CN" altLang="en-US" sz="2000" b="1" dirty="0">
                  <a:solidFill>
                    <a:srgbClr val="5C5C6A"/>
                  </a:solidFill>
                  <a:latin typeface="幼圆" panose="02010509060101010101" pitchFamily="49" charset="-122"/>
                  <a:ea typeface="幼圆" panose="02010509060101010101" pitchFamily="49" charset="-122"/>
                  <a:sym typeface="+mn-ea"/>
                </a:rPr>
                <a:t>人脸检测</a:t>
              </a:r>
              <a:endParaRPr lang="zh-CN" sz="2000" b="1" dirty="0">
                <a:solidFill>
                  <a:srgbClr val="5C5C6A"/>
                </a:solidFill>
                <a:latin typeface="Arial" panose="020B0604020202020204" pitchFamily="34" charset="0"/>
                <a:cs typeface="Arial" panose="020B0604020202020204" pitchFamily="34" charset="0"/>
              </a:endParaRPr>
            </a:p>
          </p:txBody>
        </p:sp>
      </p:grpSp>
      <p:grpSp>
        <p:nvGrpSpPr>
          <p:cNvPr id="5" name="组合 4"/>
          <p:cNvGrpSpPr/>
          <p:nvPr/>
        </p:nvGrpSpPr>
        <p:grpSpPr>
          <a:xfrm>
            <a:off x="995680" y="970280"/>
            <a:ext cx="5735320" cy="4999153"/>
            <a:chOff x="5450712" y="2023191"/>
            <a:chExt cx="6194413" cy="4452209"/>
          </a:xfrm>
        </p:grpSpPr>
        <p:sp>
          <p:nvSpPr>
            <p:cNvPr id="18" name="文本框 17"/>
            <p:cNvSpPr txBox="1"/>
            <p:nvPr/>
          </p:nvSpPr>
          <p:spPr>
            <a:xfrm>
              <a:off x="7436976" y="2023191"/>
              <a:ext cx="2223227" cy="410007"/>
            </a:xfrm>
            <a:prstGeom prst="rect">
              <a:avLst/>
            </a:prstGeom>
            <a:solidFill>
              <a:srgbClr val="F19490"/>
            </a:solidFill>
          </p:spPr>
          <p:txBody>
            <a:bodyPr wrap="square" rtlCol="0">
              <a:spAutoFit/>
            </a:bodyPr>
            <a:lstStyle/>
            <a:p>
              <a:pPr algn="l"/>
              <a:r>
                <a:rPr 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Haar-like特征</a:t>
              </a:r>
              <a:endParaRPr 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TextBox 38"/>
            <p:cNvSpPr txBox="1"/>
            <p:nvPr/>
          </p:nvSpPr>
          <p:spPr>
            <a:xfrm>
              <a:off x="5450712" y="2638304"/>
              <a:ext cx="6194413" cy="3837096"/>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Haar-like特征最早是由Papageorgiou等应用于人脸表示，Viola和Jones在此基础上，使用3种类型4种形式的特征。</a:t>
              </a:r>
              <a:endParaRPr lang="en-US" sz="20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endParaRPr>
            </a:p>
            <a:p>
              <a:pPr marL="342900" indent="-342900" algn="l">
                <a:buFont typeface="Arial" panose="020B0604020202020204" pitchFamily="34" charset="0"/>
                <a:buChar char="•"/>
              </a:pPr>
              <a:endParaRPr lang="en-US" sz="20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endParaRPr>
            </a:p>
            <a:p>
              <a:pPr marL="342900" indent="-342900" algn="l">
                <a:buFont typeface="Arial" panose="020B0604020202020204" pitchFamily="34" charset="0"/>
                <a:buChar char="•"/>
              </a:pPr>
              <a:r>
                <a:rPr lang="en-US" sz="20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Haar特征分为三类：边缘特征、线性特征、中心特征和对角线特征，组合成特征模板。特征模板内有白色和黑色两种矩形，并定义该模板的特征值为白色矩形像素和减去黑色矩形像素和。Haar特征值反映了图像的灰度变化情况。例如：脸部的一些特征能由矩形特征简单的描述，如：眼睛要比脸颊颜色要深，鼻梁两侧比鼻梁颜色要深，嘴巴比周围颜色要深等。但矩形特征只对一些简单的图形结构，如边缘、线段较敏感，所以只能描述特定走向（水平、垂直、对角）的结构。</a:t>
              </a:r>
              <a:endParaRPr lang="en-US" sz="20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endParaRPr>
            </a:p>
          </p:txBody>
        </p:sp>
      </p:grpSp>
      <p:grpSp>
        <p:nvGrpSpPr>
          <p:cNvPr id="21" name="组合 20"/>
          <p:cNvGrpSpPr/>
          <p:nvPr/>
        </p:nvGrpSpPr>
        <p:grpSpPr>
          <a:xfrm rot="16209276">
            <a:off x="7444967" y="1822746"/>
            <a:ext cx="5248569" cy="4390338"/>
            <a:chOff x="-792643" y="1351314"/>
            <a:chExt cx="4275339" cy="3576248"/>
          </a:xfrm>
        </p:grpSpPr>
        <p:grpSp>
          <p:nvGrpSpPr>
            <p:cNvPr id="23" name="组合 22"/>
            <p:cNvGrpSpPr/>
            <p:nvPr/>
          </p:nvGrpSpPr>
          <p:grpSpPr>
            <a:xfrm rot="3085778">
              <a:off x="933122" y="1458968"/>
              <a:ext cx="2657228" cy="2441920"/>
              <a:chOff x="2682435" y="1390960"/>
              <a:chExt cx="5360790" cy="4926420"/>
            </a:xfrm>
          </p:grpSpPr>
          <p:grpSp>
            <p:nvGrpSpPr>
              <p:cNvPr id="35" name="组合 34"/>
              <p:cNvGrpSpPr/>
              <p:nvPr/>
            </p:nvGrpSpPr>
            <p:grpSpPr>
              <a:xfrm rot="309009">
                <a:off x="2682435" y="1390960"/>
                <a:ext cx="5360790" cy="3715617"/>
                <a:chOff x="12257" y="4311304"/>
                <a:chExt cx="5666789" cy="3927709"/>
              </a:xfrm>
            </p:grpSpPr>
            <p:grpSp>
              <p:nvGrpSpPr>
                <p:cNvPr id="37" name="组合 36"/>
                <p:cNvGrpSpPr/>
                <p:nvPr/>
              </p:nvGrpSpPr>
              <p:grpSpPr>
                <a:xfrm>
                  <a:off x="563242" y="4311304"/>
                  <a:ext cx="5115804" cy="3551491"/>
                  <a:chOff x="2435680" y="1515442"/>
                  <a:chExt cx="2790502" cy="1937221"/>
                </a:xfrm>
              </p:grpSpPr>
              <p:grpSp>
                <p:nvGrpSpPr>
                  <p:cNvPr id="39" name="组合 38"/>
                  <p:cNvGrpSpPr/>
                  <p:nvPr/>
                </p:nvGrpSpPr>
                <p:grpSpPr>
                  <a:xfrm rot="7578518">
                    <a:off x="2931341" y="1571066"/>
                    <a:ext cx="1385936" cy="2377258"/>
                    <a:chOff x="1970467" y="-319858"/>
                    <a:chExt cx="1385936" cy="2377258"/>
                  </a:xfrm>
                </p:grpSpPr>
                <p:sp>
                  <p:nvSpPr>
                    <p:cNvPr id="43" name="等腰三角形 42"/>
                    <p:cNvSpPr/>
                    <p:nvPr/>
                  </p:nvSpPr>
                  <p:spPr>
                    <a:xfrm>
                      <a:off x="1974273" y="865909"/>
                      <a:ext cx="1382130" cy="1191491"/>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等腰三角形 43"/>
                    <p:cNvSpPr/>
                    <p:nvPr/>
                  </p:nvSpPr>
                  <p:spPr>
                    <a:xfrm rot="10800000">
                      <a:off x="1970467" y="-319858"/>
                      <a:ext cx="1382130" cy="119149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rot="7578518">
                    <a:off x="3343626" y="1015016"/>
                    <a:ext cx="1382130" cy="2382982"/>
                    <a:chOff x="1974273" y="865909"/>
                    <a:chExt cx="1382130" cy="2382982"/>
                  </a:xfrm>
                </p:grpSpPr>
                <p:sp>
                  <p:nvSpPr>
                    <p:cNvPr id="41" name="等腰三角形 40"/>
                    <p:cNvSpPr/>
                    <p:nvPr/>
                  </p:nvSpPr>
                  <p:spPr>
                    <a:xfrm>
                      <a:off x="1974273" y="865909"/>
                      <a:ext cx="1382130" cy="1191491"/>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等腰三角形 41"/>
                    <p:cNvSpPr/>
                    <p:nvPr/>
                  </p:nvSpPr>
                  <p:spPr>
                    <a:xfrm rot="10800000">
                      <a:off x="1974273" y="2057400"/>
                      <a:ext cx="1382130" cy="119149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8" name="等腰三角形 37"/>
                <p:cNvSpPr/>
                <p:nvPr/>
              </p:nvSpPr>
              <p:spPr>
                <a:xfrm rot="18378518">
                  <a:off x="-162491" y="5879914"/>
                  <a:ext cx="2533847" cy="218435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等腰三角形 35"/>
              <p:cNvSpPr/>
              <p:nvPr/>
            </p:nvSpPr>
            <p:spPr>
              <a:xfrm rot="7887527">
                <a:off x="4020032" y="4085669"/>
                <a:ext cx="2397022" cy="2066399"/>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rot="3085778">
              <a:off x="-900297" y="2377988"/>
              <a:ext cx="2657228" cy="2441920"/>
              <a:chOff x="2682435" y="1390960"/>
              <a:chExt cx="5360790" cy="4926420"/>
            </a:xfrm>
          </p:grpSpPr>
          <p:grpSp>
            <p:nvGrpSpPr>
              <p:cNvPr id="25" name="组合 24"/>
              <p:cNvGrpSpPr/>
              <p:nvPr/>
            </p:nvGrpSpPr>
            <p:grpSpPr>
              <a:xfrm rot="309009">
                <a:off x="2682435" y="1390960"/>
                <a:ext cx="5360790" cy="3715617"/>
                <a:chOff x="12257" y="4311304"/>
                <a:chExt cx="5666789" cy="3927709"/>
              </a:xfrm>
            </p:grpSpPr>
            <p:grpSp>
              <p:nvGrpSpPr>
                <p:cNvPr id="27" name="组合 26"/>
                <p:cNvGrpSpPr/>
                <p:nvPr/>
              </p:nvGrpSpPr>
              <p:grpSpPr>
                <a:xfrm>
                  <a:off x="563242" y="4311304"/>
                  <a:ext cx="5115804" cy="3551491"/>
                  <a:chOff x="2435680" y="1515442"/>
                  <a:chExt cx="2790502" cy="1937221"/>
                </a:xfrm>
              </p:grpSpPr>
              <p:grpSp>
                <p:nvGrpSpPr>
                  <p:cNvPr id="29" name="组合 28"/>
                  <p:cNvGrpSpPr/>
                  <p:nvPr/>
                </p:nvGrpSpPr>
                <p:grpSpPr>
                  <a:xfrm rot="7578518">
                    <a:off x="2931341" y="1571066"/>
                    <a:ext cx="1385936" cy="2377258"/>
                    <a:chOff x="1970467" y="-319858"/>
                    <a:chExt cx="1385936" cy="2377258"/>
                  </a:xfrm>
                </p:grpSpPr>
                <p:sp>
                  <p:nvSpPr>
                    <p:cNvPr id="33" name="等腰三角形 32"/>
                    <p:cNvSpPr/>
                    <p:nvPr/>
                  </p:nvSpPr>
                  <p:spPr>
                    <a:xfrm>
                      <a:off x="1974273" y="865909"/>
                      <a:ext cx="1382130" cy="1191491"/>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rot="10800000">
                      <a:off x="1970467" y="-319858"/>
                      <a:ext cx="1382130" cy="119149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rot="7578518">
                    <a:off x="3343626" y="1015016"/>
                    <a:ext cx="1382130" cy="2382982"/>
                    <a:chOff x="1974273" y="865909"/>
                    <a:chExt cx="1382130" cy="2382982"/>
                  </a:xfrm>
                </p:grpSpPr>
                <p:sp>
                  <p:nvSpPr>
                    <p:cNvPr id="31" name="等腰三角形 30"/>
                    <p:cNvSpPr/>
                    <p:nvPr/>
                  </p:nvSpPr>
                  <p:spPr>
                    <a:xfrm>
                      <a:off x="1974273" y="865909"/>
                      <a:ext cx="1382130" cy="1191491"/>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nvSpPr>
                  <p:spPr>
                    <a:xfrm rot="10800000">
                      <a:off x="1974273" y="2057400"/>
                      <a:ext cx="1382130" cy="119149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8" name="等腰三角形 27"/>
                <p:cNvSpPr/>
                <p:nvPr/>
              </p:nvSpPr>
              <p:spPr>
                <a:xfrm rot="18378518">
                  <a:off x="-162491" y="5879914"/>
                  <a:ext cx="2533847" cy="218435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等腰三角形 25"/>
              <p:cNvSpPr/>
              <p:nvPr/>
            </p:nvSpPr>
            <p:spPr>
              <a:xfrm rot="7887527">
                <a:off x="4020032" y="4085669"/>
                <a:ext cx="2397022" cy="2066399"/>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zh-CN" altLang="en-US" sz="2000" b="1" dirty="0">
                  <a:solidFill>
                    <a:srgbClr val="5C5C6A"/>
                  </a:solidFill>
                  <a:latin typeface="幼圆" panose="02010509060101010101" pitchFamily="49" charset="-122"/>
                  <a:ea typeface="幼圆" panose="02010509060101010101" pitchFamily="49" charset="-122"/>
                  <a:sym typeface="+mn-ea"/>
                </a:rPr>
                <a:t>人脸检测</a:t>
              </a:r>
              <a:endParaRPr lang="zh-CN" sz="2000" b="1" dirty="0">
                <a:solidFill>
                  <a:srgbClr val="5C5C6A"/>
                </a:solidFill>
                <a:latin typeface="Arial" panose="020B0604020202020204" pitchFamily="34" charset="0"/>
                <a:cs typeface="Arial" panose="020B0604020202020204" pitchFamily="34" charset="0"/>
              </a:endParaRPr>
            </a:p>
          </p:txBody>
        </p:sp>
      </p:grpSp>
      <p:grpSp>
        <p:nvGrpSpPr>
          <p:cNvPr id="5" name="组合 4"/>
          <p:cNvGrpSpPr/>
          <p:nvPr/>
        </p:nvGrpSpPr>
        <p:grpSpPr>
          <a:xfrm>
            <a:off x="995680" y="863600"/>
            <a:ext cx="10395585" cy="998043"/>
            <a:chOff x="5450712" y="2023191"/>
            <a:chExt cx="6194413" cy="888818"/>
          </a:xfrm>
        </p:grpSpPr>
        <p:sp>
          <p:nvSpPr>
            <p:cNvPr id="18" name="文本框 17"/>
            <p:cNvSpPr txBox="1"/>
            <p:nvPr/>
          </p:nvSpPr>
          <p:spPr>
            <a:xfrm>
              <a:off x="7436976" y="2023191"/>
              <a:ext cx="2223227" cy="409992"/>
            </a:xfrm>
            <a:prstGeom prst="rect">
              <a:avLst/>
            </a:prstGeom>
            <a:solidFill>
              <a:srgbClr val="F19490"/>
            </a:solidFill>
          </p:spPr>
          <p:txBody>
            <a:bodyPr wrap="square" rtlCol="0">
              <a:spAutoFit/>
            </a:bodyPr>
            <a:lstStyle/>
            <a:p>
              <a:pPr algn="ctr"/>
              <a:r>
                <a:rPr 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Haar-like特征</a:t>
              </a:r>
              <a:endParaRPr lang="zh-CN"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TextBox 38"/>
            <p:cNvSpPr txBox="1"/>
            <p:nvPr/>
          </p:nvSpPr>
          <p:spPr>
            <a:xfrm>
              <a:off x="5450712" y="2638304"/>
              <a:ext cx="6194413" cy="273705"/>
            </a:xfrm>
            <a:prstGeom prst="rect">
              <a:avLst/>
            </a:prstGeom>
            <a:noFill/>
          </p:spPr>
          <p:txBody>
            <a:bodyPr wrap="square" lIns="0" tIns="0" rIns="0" bIns="0" rtlCol="0">
              <a:spAutoFit/>
            </a:bodyPr>
            <a:lstStyle/>
            <a:p>
              <a:pPr marL="342900" indent="-342900" algn="l">
                <a:buFont typeface="Arial" panose="020B0604020202020204" pitchFamily="34" charset="0"/>
                <a:buChar char="•"/>
              </a:pPr>
              <a:endParaRPr lang="en-US" sz="20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endParaRPr>
            </a:p>
          </p:txBody>
        </p:sp>
      </p:grpSp>
      <p:pic>
        <p:nvPicPr>
          <p:cNvPr id="6" name="图片 5"/>
          <p:cNvPicPr>
            <a:picLocks noChangeAspect="1"/>
          </p:cNvPicPr>
          <p:nvPr/>
        </p:nvPicPr>
        <p:blipFill>
          <a:blip r:embed="rId1"/>
          <a:stretch>
            <a:fillRect/>
          </a:stretch>
        </p:blipFill>
        <p:spPr>
          <a:xfrm>
            <a:off x="3985260" y="2352675"/>
            <a:ext cx="3686175" cy="981075"/>
          </a:xfrm>
          <a:prstGeom prst="rect">
            <a:avLst/>
          </a:prstGeom>
        </p:spPr>
      </p:pic>
      <p:sp>
        <p:nvSpPr>
          <p:cNvPr id="8" name="TextBox 38"/>
          <p:cNvSpPr txBox="1"/>
          <p:nvPr/>
        </p:nvSpPr>
        <p:spPr>
          <a:xfrm>
            <a:off x="996950" y="3510103"/>
            <a:ext cx="10395585" cy="2769870"/>
          </a:xfrm>
          <a:prstGeom prst="rect">
            <a:avLst/>
          </a:prstGeom>
          <a:noFill/>
        </p:spPr>
        <p:txBody>
          <a:bodyPr wrap="square" lIns="0" tIns="0" rIns="0" bIns="0" rtlCol="0">
            <a:spAutoFit/>
          </a:bodyPr>
          <a:p>
            <a:pPr marL="342900" indent="-342900" algn="l">
              <a:buFont typeface="Arial" panose="020B0604020202020204" pitchFamily="34" charset="0"/>
              <a:buChar char="•"/>
            </a:pPr>
            <a:r>
              <a:rPr lang="en-US" sz="20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通过改变特征模板的大小和位置，可在图像子窗口中穷举出大量的特征。上图的特征模板称为“特征原型”；特征原型在图像子窗口中扩展（平移伸缩）得到的特征称为“矩形特征”；矩形特征的值称为“特征值”。</a:t>
            </a:r>
            <a:endParaRPr lang="en-US" sz="20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endParaRPr>
          </a:p>
          <a:p>
            <a:pPr marL="342900" indent="-342900" algn="l">
              <a:buFont typeface="Arial" panose="020B0604020202020204" pitchFamily="34" charset="0"/>
              <a:buChar char="•"/>
            </a:pPr>
            <a:endParaRPr lang="en-US" sz="20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endParaRPr>
          </a:p>
          <a:p>
            <a:pPr marL="342900" indent="-342900" algn="l">
              <a:buFont typeface="Arial" panose="020B0604020202020204" pitchFamily="34" charset="0"/>
              <a:buChar char="•"/>
            </a:pPr>
            <a:r>
              <a:rPr lang="en-US" sz="20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矩形特征可位于图像任意位置，大小也可以任意改变，所以矩形特征值是矩形模版类别、矩形位置和矩形大小这三个因素的函数。故类别、大小和位置的变化，使得很小的检测窗口含有非常多的矩形特征，如：在24*24像素大小的检测窗口内矩形特征数量可以达到16万个。这样就有两个问题需要解决了：（1）如何快速计算那么多的特征？---积分图大显神通；（2）哪些矩形特征才是对分类器分类最有效的？---如通过AdaBoost算法来训练：</a:t>
            </a:r>
            <a:endParaRPr lang="en-US" sz="20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endParaRPr>
          </a:p>
        </p:txBody>
      </p:sp>
      <p:sp>
        <p:nvSpPr>
          <p:cNvPr id="9" name="文本框 8"/>
          <p:cNvSpPr txBox="1"/>
          <p:nvPr/>
        </p:nvSpPr>
        <p:spPr>
          <a:xfrm>
            <a:off x="996950" y="1505585"/>
            <a:ext cx="10394950" cy="1014730"/>
          </a:xfrm>
          <a:prstGeom prst="rect">
            <a:avLst/>
          </a:prstGeom>
          <a:noFill/>
        </p:spPr>
        <p:txBody>
          <a:bodyPr wrap="square" rtlCol="0">
            <a:spAutoFit/>
          </a:bodyPr>
          <a:p>
            <a:pPr marL="342900" indent="-342900" algn="l">
              <a:buClrTx/>
              <a:buSzTx/>
              <a:buFont typeface="Arial" panose="020B0604020202020204" pitchFamily="34" charset="0"/>
              <a:buChar char="•"/>
            </a:pPr>
            <a:r>
              <a:rPr lang="en-US" sz="2000" dirty="0">
                <a:latin typeface="Times New Roman" panose="02020603050405020304" pitchFamily="18" charset="0"/>
                <a:ea typeface="黑体" panose="02010609060101010101" pitchFamily="49" charset="-122"/>
                <a:cs typeface="Times New Roman" panose="02020603050405020304" pitchFamily="18" charset="0"/>
              </a:rPr>
              <a:t>对于图中的A, B和D这类特征，特征数值计算公式为：v=Sum白-Sum黑，而对于C来说，计算公式如下：v=Sum白-2*Sum黑；之所以将黑色区域像素和乘以2，是为了使两种矩形区域中像素数目一致。</a:t>
            </a:r>
            <a:endParaRPr 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0" name="图片 9"/>
          <p:cNvPicPr>
            <a:picLocks noChangeAspect="1"/>
          </p:cNvPicPr>
          <p:nvPr/>
        </p:nvPicPr>
        <p:blipFill>
          <a:blip r:embed="rId2"/>
          <a:stretch>
            <a:fillRect/>
          </a:stretch>
        </p:blipFill>
        <p:spPr>
          <a:xfrm>
            <a:off x="7746365" y="2207895"/>
            <a:ext cx="3804285" cy="127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zh-CN" altLang="en-US" sz="2000" b="1" dirty="0">
                  <a:solidFill>
                    <a:srgbClr val="5C5C6A"/>
                  </a:solidFill>
                  <a:latin typeface="幼圆" panose="02010509060101010101" pitchFamily="49" charset="-122"/>
                  <a:ea typeface="幼圆" panose="02010509060101010101" pitchFamily="49" charset="-122"/>
                  <a:sym typeface="+mn-ea"/>
                </a:rPr>
                <a:t>人脸检测</a:t>
              </a:r>
              <a:endParaRPr lang="zh-CN" altLang="en-US" sz="2000" b="1" dirty="0">
                <a:solidFill>
                  <a:srgbClr val="5C5C6A"/>
                </a:solidFill>
                <a:latin typeface="Arial" panose="020B0604020202020204" pitchFamily="34" charset="0"/>
                <a:cs typeface="Arial" panose="020B0604020202020204" pitchFamily="34" charset="0"/>
              </a:endParaRPr>
            </a:p>
          </p:txBody>
        </p:sp>
      </p:grpSp>
      <p:grpSp>
        <p:nvGrpSpPr>
          <p:cNvPr id="21" name="组合 20"/>
          <p:cNvGrpSpPr/>
          <p:nvPr/>
        </p:nvGrpSpPr>
        <p:grpSpPr>
          <a:xfrm rot="16209276">
            <a:off x="7444967" y="1822746"/>
            <a:ext cx="5248569" cy="4390338"/>
            <a:chOff x="-792643" y="1351314"/>
            <a:chExt cx="4275339" cy="3576248"/>
          </a:xfrm>
        </p:grpSpPr>
        <p:grpSp>
          <p:nvGrpSpPr>
            <p:cNvPr id="23" name="组合 22"/>
            <p:cNvGrpSpPr/>
            <p:nvPr/>
          </p:nvGrpSpPr>
          <p:grpSpPr>
            <a:xfrm rot="3085778">
              <a:off x="933122" y="1458968"/>
              <a:ext cx="2657228" cy="2441920"/>
              <a:chOff x="2682435" y="1390960"/>
              <a:chExt cx="5360790" cy="4926420"/>
            </a:xfrm>
          </p:grpSpPr>
          <p:grpSp>
            <p:nvGrpSpPr>
              <p:cNvPr id="35" name="组合 34"/>
              <p:cNvGrpSpPr/>
              <p:nvPr/>
            </p:nvGrpSpPr>
            <p:grpSpPr>
              <a:xfrm rot="309009">
                <a:off x="2682435" y="1390960"/>
                <a:ext cx="5360790" cy="3715617"/>
                <a:chOff x="12257" y="4311304"/>
                <a:chExt cx="5666789" cy="3927709"/>
              </a:xfrm>
            </p:grpSpPr>
            <p:grpSp>
              <p:nvGrpSpPr>
                <p:cNvPr id="37" name="组合 36"/>
                <p:cNvGrpSpPr/>
                <p:nvPr/>
              </p:nvGrpSpPr>
              <p:grpSpPr>
                <a:xfrm>
                  <a:off x="563242" y="4311304"/>
                  <a:ext cx="5115804" cy="3551491"/>
                  <a:chOff x="2435680" y="1515442"/>
                  <a:chExt cx="2790502" cy="1937221"/>
                </a:xfrm>
              </p:grpSpPr>
              <p:grpSp>
                <p:nvGrpSpPr>
                  <p:cNvPr id="39" name="组合 38"/>
                  <p:cNvGrpSpPr/>
                  <p:nvPr/>
                </p:nvGrpSpPr>
                <p:grpSpPr>
                  <a:xfrm rot="7578518">
                    <a:off x="2931341" y="1571066"/>
                    <a:ext cx="1385936" cy="2377258"/>
                    <a:chOff x="1970467" y="-319858"/>
                    <a:chExt cx="1385936" cy="2377258"/>
                  </a:xfrm>
                </p:grpSpPr>
                <p:sp>
                  <p:nvSpPr>
                    <p:cNvPr id="43" name="等腰三角形 42"/>
                    <p:cNvSpPr/>
                    <p:nvPr/>
                  </p:nvSpPr>
                  <p:spPr>
                    <a:xfrm>
                      <a:off x="1974273" y="865909"/>
                      <a:ext cx="1382130" cy="1191491"/>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等腰三角形 43"/>
                    <p:cNvSpPr/>
                    <p:nvPr/>
                  </p:nvSpPr>
                  <p:spPr>
                    <a:xfrm rot="10800000">
                      <a:off x="1970467" y="-319858"/>
                      <a:ext cx="1382130" cy="119149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rot="7578518">
                    <a:off x="3343626" y="1015016"/>
                    <a:ext cx="1382130" cy="2382982"/>
                    <a:chOff x="1974273" y="865909"/>
                    <a:chExt cx="1382130" cy="2382982"/>
                  </a:xfrm>
                </p:grpSpPr>
                <p:sp>
                  <p:nvSpPr>
                    <p:cNvPr id="41" name="等腰三角形 40"/>
                    <p:cNvSpPr/>
                    <p:nvPr/>
                  </p:nvSpPr>
                  <p:spPr>
                    <a:xfrm>
                      <a:off x="1974273" y="865909"/>
                      <a:ext cx="1382130" cy="1191491"/>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等腰三角形 41"/>
                    <p:cNvSpPr/>
                    <p:nvPr/>
                  </p:nvSpPr>
                  <p:spPr>
                    <a:xfrm rot="10800000">
                      <a:off x="1974273" y="2057400"/>
                      <a:ext cx="1382130" cy="119149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8" name="等腰三角形 37"/>
                <p:cNvSpPr/>
                <p:nvPr/>
              </p:nvSpPr>
              <p:spPr>
                <a:xfrm rot="18378518">
                  <a:off x="-162491" y="5879914"/>
                  <a:ext cx="2533847" cy="218435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等腰三角形 35"/>
              <p:cNvSpPr/>
              <p:nvPr/>
            </p:nvSpPr>
            <p:spPr>
              <a:xfrm rot="7887527">
                <a:off x="4020032" y="4085669"/>
                <a:ext cx="2397022" cy="2066399"/>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rot="3085778">
              <a:off x="-900297" y="2377988"/>
              <a:ext cx="2657228" cy="2441920"/>
              <a:chOff x="2682435" y="1390960"/>
              <a:chExt cx="5360790" cy="4926420"/>
            </a:xfrm>
          </p:grpSpPr>
          <p:grpSp>
            <p:nvGrpSpPr>
              <p:cNvPr id="25" name="组合 24"/>
              <p:cNvGrpSpPr/>
              <p:nvPr/>
            </p:nvGrpSpPr>
            <p:grpSpPr>
              <a:xfrm rot="309009">
                <a:off x="2682435" y="1390960"/>
                <a:ext cx="5360790" cy="3715617"/>
                <a:chOff x="12257" y="4311304"/>
                <a:chExt cx="5666789" cy="3927709"/>
              </a:xfrm>
            </p:grpSpPr>
            <p:grpSp>
              <p:nvGrpSpPr>
                <p:cNvPr id="27" name="组合 26"/>
                <p:cNvGrpSpPr/>
                <p:nvPr/>
              </p:nvGrpSpPr>
              <p:grpSpPr>
                <a:xfrm>
                  <a:off x="563242" y="4311304"/>
                  <a:ext cx="5115804" cy="3551491"/>
                  <a:chOff x="2435680" y="1515442"/>
                  <a:chExt cx="2790502" cy="1937221"/>
                </a:xfrm>
              </p:grpSpPr>
              <p:grpSp>
                <p:nvGrpSpPr>
                  <p:cNvPr id="29" name="组合 28"/>
                  <p:cNvGrpSpPr/>
                  <p:nvPr/>
                </p:nvGrpSpPr>
                <p:grpSpPr>
                  <a:xfrm rot="7578518">
                    <a:off x="2931341" y="1571066"/>
                    <a:ext cx="1385936" cy="2377258"/>
                    <a:chOff x="1970467" y="-319858"/>
                    <a:chExt cx="1385936" cy="2377258"/>
                  </a:xfrm>
                </p:grpSpPr>
                <p:sp>
                  <p:nvSpPr>
                    <p:cNvPr id="33" name="等腰三角形 32"/>
                    <p:cNvSpPr/>
                    <p:nvPr/>
                  </p:nvSpPr>
                  <p:spPr>
                    <a:xfrm>
                      <a:off x="1974273" y="865909"/>
                      <a:ext cx="1382130" cy="1191491"/>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rot="10800000">
                      <a:off x="1970467" y="-319858"/>
                      <a:ext cx="1382130" cy="119149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rot="7578518">
                    <a:off x="3343626" y="1015016"/>
                    <a:ext cx="1382130" cy="2382982"/>
                    <a:chOff x="1974273" y="865909"/>
                    <a:chExt cx="1382130" cy="2382982"/>
                  </a:xfrm>
                </p:grpSpPr>
                <p:sp>
                  <p:nvSpPr>
                    <p:cNvPr id="31" name="等腰三角形 30"/>
                    <p:cNvSpPr/>
                    <p:nvPr/>
                  </p:nvSpPr>
                  <p:spPr>
                    <a:xfrm>
                      <a:off x="1974273" y="865909"/>
                      <a:ext cx="1382130" cy="1191491"/>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nvSpPr>
                  <p:spPr>
                    <a:xfrm rot="10800000">
                      <a:off x="1974273" y="2057400"/>
                      <a:ext cx="1382130" cy="119149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8" name="等腰三角形 27"/>
                <p:cNvSpPr/>
                <p:nvPr/>
              </p:nvSpPr>
              <p:spPr>
                <a:xfrm rot="18378518">
                  <a:off x="-162491" y="5879914"/>
                  <a:ext cx="2533847" cy="218435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等腰三角形 25"/>
              <p:cNvSpPr/>
              <p:nvPr/>
            </p:nvSpPr>
            <p:spPr>
              <a:xfrm rot="7887527">
                <a:off x="4020032" y="4085669"/>
                <a:ext cx="2397022" cy="2066399"/>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2" name="组合 51"/>
          <p:cNvGrpSpPr/>
          <p:nvPr/>
        </p:nvGrpSpPr>
        <p:grpSpPr>
          <a:xfrm>
            <a:off x="967740" y="1266825"/>
            <a:ext cx="6052185" cy="4504690"/>
            <a:chOff x="1524" y="1995"/>
            <a:chExt cx="9531" cy="7094"/>
          </a:xfrm>
        </p:grpSpPr>
        <p:sp>
          <p:nvSpPr>
            <p:cNvPr id="45" name="íš1íḋè"/>
            <p:cNvSpPr txBox="1"/>
            <p:nvPr/>
          </p:nvSpPr>
          <p:spPr>
            <a:xfrm>
              <a:off x="7963" y="3240"/>
              <a:ext cx="2609" cy="809"/>
            </a:xfrm>
            <a:prstGeom prst="rect">
              <a:avLst/>
            </a:prstGeom>
            <a:noFill/>
          </p:spPr>
          <p:txBody>
            <a:bodyPr wrap="square" lIns="91440" tIns="45720" rIns="91440" bIns="45720" rtlCol="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sz="2000" b="1" dirty="0">
                  <a:solidFill>
                    <a:srgbClr val="2E3F55"/>
                  </a:solidFill>
                  <a:latin typeface="Times New Roman" panose="02020603050405020304" pitchFamily="18" charset="0"/>
                  <a:ea typeface="黑体" panose="02010609060101010101" pitchFamily="49" charset="-122"/>
                  <a:cs typeface="Times New Roman" panose="02020603050405020304" pitchFamily="18" charset="0"/>
                </a:rPr>
                <a:t>Step.3</a:t>
              </a:r>
              <a:endParaRPr lang="en-US" sz="2000" b="1" dirty="0">
                <a:solidFill>
                  <a:srgbClr val="2E3F55"/>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7" name="矩形 46"/>
            <p:cNvSpPr/>
            <p:nvPr/>
          </p:nvSpPr>
          <p:spPr>
            <a:xfrm>
              <a:off x="7879" y="4293"/>
              <a:ext cx="2777" cy="725"/>
            </a:xfrm>
            <a:prstGeom prst="rect">
              <a:avLst/>
            </a:prstGeom>
          </p:spPr>
          <p:txBody>
            <a:bodyPr wrap="square">
              <a:spAutoFit/>
            </a:bodyPr>
            <a:p>
              <a:pPr algn="l" defTabSz="1216660">
                <a:lnSpc>
                  <a:spcPct val="120000"/>
                </a:lnSpc>
                <a:spcBef>
                  <a:spcPct val="20000"/>
                </a:spcBef>
                <a:defRPr/>
              </a:pPr>
              <a:r>
                <a:rPr lang="zh-CN" altLang="en-US" sz="2000" b="1" dirty="0">
                  <a:solidFill>
                    <a:srgbClr val="2E3F55"/>
                  </a:solidFill>
                  <a:latin typeface="思源宋体 Heavy" panose="02020900000000000000" pitchFamily="18" charset="-122"/>
                  <a:ea typeface="思源宋体 Heavy" panose="02020900000000000000" pitchFamily="18" charset="-122"/>
                  <a:cs typeface="Times New Roman" panose="02020603050405020304" pitchFamily="18" charset="0"/>
                  <a:sym typeface="Calibri" panose="020F0502020204030204" pitchFamily="34" charset="0"/>
                </a:rPr>
                <a:t>肤色区域检测</a:t>
              </a:r>
              <a:endParaRPr lang="zh-CN" altLang="en-US" sz="2000" b="1" dirty="0">
                <a:solidFill>
                  <a:srgbClr val="2E3F55"/>
                </a:solidFill>
                <a:latin typeface="思源宋体 Heavy" panose="02020900000000000000" pitchFamily="18" charset="-122"/>
                <a:ea typeface="思源宋体 Heavy" panose="02020900000000000000" pitchFamily="18" charset="-122"/>
                <a:cs typeface="Times New Roman" panose="02020603050405020304" pitchFamily="18" charset="0"/>
                <a:sym typeface="Calibri" panose="020F0502020204030204" pitchFamily="34" charset="0"/>
              </a:endParaRPr>
            </a:p>
          </p:txBody>
        </p:sp>
        <p:grpSp>
          <p:nvGrpSpPr>
            <p:cNvPr id="51" name="组合 50"/>
            <p:cNvGrpSpPr/>
            <p:nvPr/>
          </p:nvGrpSpPr>
          <p:grpSpPr>
            <a:xfrm>
              <a:off x="1524" y="1995"/>
              <a:ext cx="7616" cy="6994"/>
              <a:chOff x="1524" y="1995"/>
              <a:chExt cx="7616" cy="6994"/>
            </a:xfrm>
          </p:grpSpPr>
          <p:sp>
            <p:nvSpPr>
              <p:cNvPr id="20" name="矩形 19"/>
              <p:cNvSpPr/>
              <p:nvPr/>
            </p:nvSpPr>
            <p:spPr>
              <a:xfrm>
                <a:off x="1524" y="4293"/>
                <a:ext cx="2777" cy="725"/>
              </a:xfrm>
              <a:prstGeom prst="rect">
                <a:avLst/>
              </a:prstGeom>
            </p:spPr>
            <p:txBody>
              <a:bodyPr wrap="square">
                <a:spAutoFit/>
              </a:bodyPr>
              <a:p>
                <a:pPr algn="l" defTabSz="1216660">
                  <a:lnSpc>
                    <a:spcPct val="120000"/>
                  </a:lnSpc>
                  <a:spcBef>
                    <a:spcPct val="20000"/>
                  </a:spcBef>
                  <a:defRPr/>
                </a:pPr>
                <a:r>
                  <a:rPr lang="zh-CN" altLang="en-US" sz="2000" b="1" dirty="0">
                    <a:solidFill>
                      <a:srgbClr val="2E3F55"/>
                    </a:solidFill>
                    <a:latin typeface="思源宋体 Heavy" panose="02020900000000000000" pitchFamily="18" charset="-122"/>
                    <a:ea typeface="思源宋体 Heavy" panose="02020900000000000000" pitchFamily="18" charset="-122"/>
                    <a:cs typeface="Times New Roman" panose="02020603050405020304" pitchFamily="18" charset="0"/>
                    <a:sym typeface="Calibri" panose="020F0502020204030204" pitchFamily="34" charset="0"/>
                  </a:rPr>
                  <a:t>肤色区域检测</a:t>
                </a:r>
                <a:endParaRPr lang="zh-CN" altLang="en-US" sz="2000" b="1" dirty="0">
                  <a:solidFill>
                    <a:srgbClr val="2E3F55"/>
                  </a:solidFill>
                  <a:latin typeface="思源宋体 Heavy" panose="02020900000000000000" pitchFamily="18" charset="-122"/>
                  <a:ea typeface="思源宋体 Heavy" panose="02020900000000000000" pitchFamily="18" charset="-122"/>
                  <a:cs typeface="Times New Roman" panose="02020603050405020304" pitchFamily="18" charset="0"/>
                  <a:sym typeface="Calibri" panose="020F0502020204030204" pitchFamily="34" charset="0"/>
                </a:endParaRPr>
              </a:p>
            </p:txBody>
          </p:sp>
          <p:grpSp>
            <p:nvGrpSpPr>
              <p:cNvPr id="50" name="组合 49"/>
              <p:cNvGrpSpPr/>
              <p:nvPr/>
            </p:nvGrpSpPr>
            <p:grpSpPr>
              <a:xfrm>
                <a:off x="1568" y="1995"/>
                <a:ext cx="7572" cy="6994"/>
                <a:chOff x="1568" y="1995"/>
                <a:chExt cx="7572" cy="6994"/>
              </a:xfrm>
            </p:grpSpPr>
            <p:grpSp>
              <p:nvGrpSpPr>
                <p:cNvPr id="5" name="组合 4"/>
                <p:cNvGrpSpPr/>
                <p:nvPr/>
              </p:nvGrpSpPr>
              <p:grpSpPr>
                <a:xfrm>
                  <a:off x="1568" y="1995"/>
                  <a:ext cx="7573" cy="6995"/>
                  <a:chOff x="5419376" y="1813923"/>
                  <a:chExt cx="5251888" cy="3956152"/>
                </a:xfrm>
              </p:grpSpPr>
              <p:sp>
                <p:nvSpPr>
                  <p:cNvPr id="8" name="íš1íḋè"/>
                  <p:cNvSpPr txBox="1"/>
                  <p:nvPr/>
                </p:nvSpPr>
                <p:spPr>
                  <a:xfrm>
                    <a:off x="5447114" y="2517967"/>
                    <a:ext cx="1808965" cy="457489"/>
                  </a:xfrm>
                  <a:prstGeom prst="rect">
                    <a:avLst/>
                  </a:prstGeom>
                  <a:noFill/>
                </p:spPr>
                <p:txBody>
                  <a:bodyPr wrap="square" lIns="91440" tIns="45720" rIns="91440" bIns="45720" rtlCol="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sz="2000" b="1" dirty="0">
                        <a:solidFill>
                          <a:srgbClr val="2E3F55"/>
                        </a:solidFill>
                        <a:latin typeface="Times New Roman" panose="02020603050405020304" pitchFamily="18" charset="0"/>
                        <a:ea typeface="黑体" panose="02010609060101010101" pitchFamily="49" charset="-122"/>
                        <a:cs typeface="Times New Roman" panose="02020603050405020304" pitchFamily="18" charset="0"/>
                      </a:rPr>
                      <a:t>Step.1</a:t>
                    </a:r>
                    <a:endParaRPr lang="en-US" sz="2000" b="1" dirty="0">
                      <a:solidFill>
                        <a:srgbClr val="2E3F55"/>
                      </a:solidFill>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13" name="直接连接符 12"/>
                  <p:cNvCxnSpPr/>
                  <p:nvPr/>
                </p:nvCxnSpPr>
                <p:spPr>
                  <a:xfrm>
                    <a:off x="7435941" y="2934788"/>
                    <a:ext cx="0" cy="2835287"/>
                  </a:xfrm>
                  <a:prstGeom prst="line">
                    <a:avLst/>
                  </a:prstGeom>
                  <a:ln w="3175"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9556535" y="2909902"/>
                    <a:ext cx="0" cy="2860172"/>
                  </a:xfrm>
                  <a:prstGeom prst="line">
                    <a:avLst/>
                  </a:prstGeom>
                  <a:ln w="3175"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5419376" y="3707204"/>
                    <a:ext cx="1926336" cy="1264652"/>
                  </a:xfrm>
                  <a:prstGeom prst="rect">
                    <a:avLst/>
                  </a:prstGeom>
                </p:spPr>
                <p:txBody>
                  <a:bodyPr wrap="square">
                    <a:spAutoFit/>
                  </a:bodyPr>
                  <a:lstStyle/>
                  <a:p>
                    <a:pPr algn="l" defTabSz="1216660">
                      <a:lnSpc>
                        <a:spcPct val="120000"/>
                      </a:lnSpc>
                      <a:spcBef>
                        <a:spcPct val="20000"/>
                      </a:spcBef>
                      <a:defRPr/>
                    </a:pPr>
                    <a:r>
                      <a:rPr lang="zh-CN" altLang="en-US" dirty="0">
                        <a:solidFill>
                          <a:srgbClr val="2E3F55"/>
                        </a:solidFill>
                        <a:latin typeface="思源宋体 Heavy" panose="02020900000000000000" pitchFamily="18" charset="-122"/>
                        <a:ea typeface="思源宋体 Heavy" panose="02020900000000000000" pitchFamily="18" charset="-122"/>
                        <a:cs typeface="Times New Roman" panose="02020603050405020304" pitchFamily="18" charset="0"/>
                        <a:sym typeface="Calibri" panose="020F0502020204030204" pitchFamily="34" charset="0"/>
                      </a:rPr>
                      <a:t>采用YCbCr色彩空间，可以使肤色有较好的聚类性。</a:t>
                    </a:r>
                    <a:endParaRPr lang="zh-CN" altLang="en-US" dirty="0">
                      <a:solidFill>
                        <a:srgbClr val="2E3F55"/>
                      </a:solidFill>
                      <a:latin typeface="思源宋体 Heavy" panose="02020900000000000000" pitchFamily="18" charset="-122"/>
                      <a:ea typeface="思源宋体 Heavy" panose="02020900000000000000" pitchFamily="18" charset="-122"/>
                      <a:cs typeface="Times New Roman" panose="02020603050405020304" pitchFamily="18" charset="0"/>
                      <a:sym typeface="Calibri" panose="020F0502020204030204" pitchFamily="34" charset="0"/>
                    </a:endParaRPr>
                  </a:p>
                </p:txBody>
              </p:sp>
              <p:sp>
                <p:nvSpPr>
                  <p:cNvPr id="18" name="文本框 17"/>
                  <p:cNvSpPr txBox="1"/>
                  <p:nvPr/>
                </p:nvSpPr>
                <p:spPr>
                  <a:xfrm>
                    <a:off x="6447411" y="1813923"/>
                    <a:ext cx="4223853" cy="410050"/>
                  </a:xfrm>
                  <a:prstGeom prst="rect">
                    <a:avLst/>
                  </a:prstGeom>
                  <a:solidFill>
                    <a:srgbClr val="F19490"/>
                  </a:solidFill>
                </p:spPr>
                <p:txBody>
                  <a:bodyPr wrap="none" rtlCol="0">
                    <a:spAutoFit/>
                  </a:bodyPr>
                  <a:lstStyle/>
                  <a:p>
                    <a:pPr algn="l"/>
                    <a:r>
                      <a:rPr lang="en-US" sz="24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Haar-Adaboost算法</a:t>
                    </a:r>
                    <a:r>
                      <a:rPr lang="zh-CN" altLang="en-US" sz="24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基本流程</a:t>
                    </a:r>
                    <a:endPar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endParaRPr>
                  </a:p>
                </p:txBody>
              </p:sp>
            </p:grpSp>
            <p:sp>
              <p:nvSpPr>
                <p:cNvPr id="22" name="íš1íḋè"/>
                <p:cNvSpPr txBox="1"/>
                <p:nvPr/>
              </p:nvSpPr>
              <p:spPr>
                <a:xfrm>
                  <a:off x="4791" y="3240"/>
                  <a:ext cx="2609" cy="809"/>
                </a:xfrm>
                <a:prstGeom prst="rect">
                  <a:avLst/>
                </a:prstGeom>
                <a:noFill/>
              </p:spPr>
              <p:txBody>
                <a:bodyPr wrap="square" lIns="91440" tIns="45720" rIns="91440" bIns="45720" rtlCol="0" anchor="ctr">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en-US" sz="2000" b="1" dirty="0">
                      <a:solidFill>
                        <a:srgbClr val="2E3F55"/>
                      </a:solidFill>
                      <a:latin typeface="Times New Roman" panose="02020603050405020304" pitchFamily="18" charset="0"/>
                      <a:ea typeface="黑体" panose="02010609060101010101" pitchFamily="49" charset="-122"/>
                      <a:cs typeface="Times New Roman" panose="02020603050405020304" pitchFamily="18" charset="0"/>
                    </a:rPr>
                    <a:t>Step.2</a:t>
                  </a:r>
                  <a:endParaRPr lang="en-US" sz="2000" b="1" dirty="0">
                    <a:solidFill>
                      <a:srgbClr val="2E3F55"/>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6" name="矩形 45"/>
                <p:cNvSpPr/>
                <p:nvPr/>
              </p:nvSpPr>
              <p:spPr>
                <a:xfrm>
                  <a:off x="4707" y="4293"/>
                  <a:ext cx="2777" cy="725"/>
                </a:xfrm>
                <a:prstGeom prst="rect">
                  <a:avLst/>
                </a:prstGeom>
              </p:spPr>
              <p:txBody>
                <a:bodyPr wrap="square">
                  <a:spAutoFit/>
                </a:bodyPr>
                <a:p>
                  <a:pPr algn="l" defTabSz="1216660">
                    <a:lnSpc>
                      <a:spcPct val="120000"/>
                    </a:lnSpc>
                    <a:spcBef>
                      <a:spcPct val="20000"/>
                    </a:spcBef>
                    <a:defRPr/>
                  </a:pPr>
                  <a:r>
                    <a:rPr lang="zh-CN" altLang="en-US" sz="2000" b="1" dirty="0">
                      <a:solidFill>
                        <a:srgbClr val="2E3F55"/>
                      </a:solidFill>
                      <a:latin typeface="思源宋体 Heavy" panose="02020900000000000000" pitchFamily="18" charset="-122"/>
                      <a:ea typeface="思源宋体 Heavy" panose="02020900000000000000" pitchFamily="18" charset="-122"/>
                      <a:cs typeface="Times New Roman" panose="02020603050405020304" pitchFamily="18" charset="0"/>
                      <a:sym typeface="Calibri" panose="020F0502020204030204" pitchFamily="34" charset="0"/>
                    </a:rPr>
                    <a:t>肤色区域检测</a:t>
                  </a:r>
                  <a:endParaRPr lang="zh-CN" altLang="en-US" sz="2000" b="1" dirty="0">
                    <a:solidFill>
                      <a:srgbClr val="2E3F55"/>
                    </a:solidFill>
                    <a:latin typeface="思源宋体 Heavy" panose="02020900000000000000" pitchFamily="18" charset="-122"/>
                    <a:ea typeface="思源宋体 Heavy" panose="02020900000000000000" pitchFamily="18" charset="-122"/>
                    <a:cs typeface="Times New Roman" panose="02020603050405020304" pitchFamily="18" charset="0"/>
                    <a:sym typeface="Calibri" panose="020F0502020204030204" pitchFamily="34" charset="0"/>
                  </a:endParaRPr>
                </a:p>
              </p:txBody>
            </p:sp>
            <p:sp>
              <p:nvSpPr>
                <p:cNvPr id="48" name="矩形 47"/>
                <p:cNvSpPr/>
                <p:nvPr/>
              </p:nvSpPr>
              <p:spPr>
                <a:xfrm>
                  <a:off x="4707" y="5343"/>
                  <a:ext cx="2778" cy="2759"/>
                </a:xfrm>
                <a:prstGeom prst="rect">
                  <a:avLst/>
                </a:prstGeom>
              </p:spPr>
              <p:txBody>
                <a:bodyPr wrap="square">
                  <a:spAutoFit/>
                </a:bodyPr>
                <a:p>
                  <a:pPr algn="l" defTabSz="1216660">
                    <a:lnSpc>
                      <a:spcPct val="120000"/>
                    </a:lnSpc>
                    <a:spcBef>
                      <a:spcPct val="20000"/>
                    </a:spcBef>
                    <a:defRPr/>
                  </a:pPr>
                  <a:r>
                    <a:rPr lang="zh-CN" altLang="en-US" dirty="0">
                      <a:solidFill>
                        <a:srgbClr val="2E3F55"/>
                      </a:solidFill>
                      <a:latin typeface="思源宋体 Heavy" panose="02020900000000000000" pitchFamily="18" charset="-122"/>
                      <a:ea typeface="思源宋体 Heavy" panose="02020900000000000000" pitchFamily="18" charset="-122"/>
                      <a:cs typeface="Times New Roman" panose="02020603050405020304" pitchFamily="18" charset="0"/>
                      <a:sym typeface="Calibri" panose="020F0502020204030204" pitchFamily="34" charset="0"/>
                    </a:rPr>
                    <a:t>根据人体学特征和人脸各部件的大体位置确定人脸候选区域。</a:t>
                  </a:r>
                  <a:endParaRPr lang="zh-CN" altLang="en-US" dirty="0">
                    <a:solidFill>
                      <a:srgbClr val="2E3F55"/>
                    </a:solidFill>
                    <a:latin typeface="思源宋体 Heavy" panose="02020900000000000000" pitchFamily="18" charset="-122"/>
                    <a:ea typeface="思源宋体 Heavy" panose="02020900000000000000" pitchFamily="18" charset="-122"/>
                    <a:cs typeface="Times New Roman" panose="02020603050405020304" pitchFamily="18" charset="0"/>
                    <a:sym typeface="Calibri" panose="020F0502020204030204" pitchFamily="34" charset="0"/>
                  </a:endParaRPr>
                </a:p>
              </p:txBody>
            </p:sp>
          </p:grpSp>
        </p:grpSp>
        <p:sp>
          <p:nvSpPr>
            <p:cNvPr id="49" name="矩形 48"/>
            <p:cNvSpPr/>
            <p:nvPr/>
          </p:nvSpPr>
          <p:spPr>
            <a:xfrm>
              <a:off x="7701" y="5285"/>
              <a:ext cx="3354" cy="3805"/>
            </a:xfrm>
            <a:prstGeom prst="rect">
              <a:avLst/>
            </a:prstGeom>
          </p:spPr>
          <p:txBody>
            <a:bodyPr wrap="square">
              <a:spAutoFit/>
            </a:bodyPr>
            <a:p>
              <a:pPr algn="l" defTabSz="1216660">
                <a:lnSpc>
                  <a:spcPct val="120000"/>
                </a:lnSpc>
                <a:spcBef>
                  <a:spcPct val="20000"/>
                </a:spcBef>
                <a:defRPr/>
              </a:pPr>
              <a:r>
                <a:rPr lang="zh-CN" altLang="en-US" dirty="0">
                  <a:solidFill>
                    <a:srgbClr val="2E3F55"/>
                  </a:solidFill>
                  <a:latin typeface="思源宋体 Heavy" panose="02020900000000000000" pitchFamily="18" charset="-122"/>
                  <a:ea typeface="思源宋体 Heavy" panose="02020900000000000000" pitchFamily="18" charset="-122"/>
                  <a:cs typeface="Times New Roman" panose="02020603050405020304" pitchFamily="18" charset="0"/>
                  <a:sym typeface="Calibri" panose="020F0502020204030204" pitchFamily="34" charset="0"/>
                </a:rPr>
                <a:t>利用AdaBoost算法将Harr-like特征生成的弱分类器叠加成为强分类器，再将多个强分类器级联成人脸检测分类器。</a:t>
              </a:r>
              <a:endParaRPr lang="zh-CN" altLang="en-US" dirty="0">
                <a:solidFill>
                  <a:srgbClr val="2E3F55"/>
                </a:solidFill>
                <a:latin typeface="思源宋体 Heavy" panose="02020900000000000000" pitchFamily="18" charset="-122"/>
                <a:ea typeface="思源宋体 Heavy" panose="02020900000000000000" pitchFamily="18" charset="-122"/>
                <a:cs typeface="Times New Roman" panose="02020603050405020304" pitchFamily="18" charset="0"/>
                <a:sym typeface="Calibri" panose="020F050202020403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1000"/>
                                        <p:tgtEl>
                                          <p:spTgt spid="52"/>
                                        </p:tgtEl>
                                      </p:cBhvr>
                                    </p:animEffect>
                                    <p:anim calcmode="lin" valueType="num">
                                      <p:cBhvr>
                                        <p:cTn id="8" dur="1000" fill="hold"/>
                                        <p:tgtEl>
                                          <p:spTgt spid="52"/>
                                        </p:tgtEl>
                                        <p:attrNameLst>
                                          <p:attrName>ppt_x</p:attrName>
                                        </p:attrNameLst>
                                      </p:cBhvr>
                                      <p:tavLst>
                                        <p:tav tm="0">
                                          <p:val>
                                            <p:strVal val="#ppt_x"/>
                                          </p:val>
                                        </p:tav>
                                        <p:tav tm="100000">
                                          <p:val>
                                            <p:strVal val="#ppt_x"/>
                                          </p:val>
                                        </p:tav>
                                      </p:tavLst>
                                    </p:anim>
                                    <p:anim calcmode="lin" valueType="num">
                                      <p:cBhvr>
                                        <p:cTn id="9"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en-US" sz="2000" b="1" dirty="0">
                  <a:solidFill>
                    <a:srgbClr val="5C5C6A"/>
                  </a:solidFill>
                  <a:latin typeface="Arial" panose="020B0604020202020204" pitchFamily="34" charset="0"/>
                  <a:cs typeface="Arial" panose="020B0604020202020204" pitchFamily="34" charset="0"/>
                </a:rPr>
                <a:t>Opencv</a:t>
              </a:r>
              <a:r>
                <a:rPr lang="zh-CN" altLang="en-US" sz="2000" b="1" dirty="0">
                  <a:solidFill>
                    <a:srgbClr val="5C5C6A"/>
                  </a:solidFill>
                  <a:latin typeface="Arial" panose="020B0604020202020204" pitchFamily="34" charset="0"/>
                  <a:cs typeface="Arial" panose="020B0604020202020204" pitchFamily="34" charset="0"/>
                </a:rPr>
                <a:t>简介</a:t>
              </a:r>
              <a:endParaRPr lang="zh-CN" altLang="en-US" sz="2000" b="1" dirty="0">
                <a:solidFill>
                  <a:srgbClr val="5C5C6A"/>
                </a:solidFill>
                <a:latin typeface="Arial" panose="020B0604020202020204" pitchFamily="34" charset="0"/>
                <a:cs typeface="Arial" panose="020B0604020202020204" pitchFamily="34" charset="0"/>
              </a:endParaRPr>
            </a:p>
          </p:txBody>
        </p:sp>
      </p:grpSp>
      <p:grpSp>
        <p:nvGrpSpPr>
          <p:cNvPr id="7" name="组合 6"/>
          <p:cNvGrpSpPr/>
          <p:nvPr/>
        </p:nvGrpSpPr>
        <p:grpSpPr>
          <a:xfrm>
            <a:off x="1006010" y="4463507"/>
            <a:ext cx="6692013" cy="1522344"/>
            <a:chOff x="-1710968" y="4854209"/>
            <a:chExt cx="6194414" cy="1409147"/>
          </a:xfrm>
          <a:effectLst/>
        </p:grpSpPr>
        <p:sp>
          <p:nvSpPr>
            <p:cNvPr id="9" name="文本框 8"/>
            <p:cNvSpPr txBox="1"/>
            <p:nvPr/>
          </p:nvSpPr>
          <p:spPr>
            <a:xfrm>
              <a:off x="-1710928" y="4854209"/>
              <a:ext cx="1869151" cy="426143"/>
            </a:xfrm>
            <a:prstGeom prst="rect">
              <a:avLst/>
            </a:prstGeom>
            <a:solidFill>
              <a:srgbClr val="FFB1B1"/>
            </a:solidFill>
          </p:spPr>
          <p:txBody>
            <a:bodyPr wrap="none" rtlCol="0">
              <a:spAutoFit/>
            </a:bodyPr>
            <a:lstStyle/>
            <a:p>
              <a:r>
                <a:rPr lang="zh-CN" sz="2400" b="1" dirty="0">
                  <a:solidFill>
                    <a:schemeClr val="bg1"/>
                  </a:solidFill>
                  <a:latin typeface="思源宋体 Heavy" panose="02020900000000000000" pitchFamily="18" charset="-122"/>
                  <a:ea typeface="思源宋体 Heavy" panose="02020900000000000000" pitchFamily="18" charset="-122"/>
                </a:rPr>
                <a:t>主要运用领域</a:t>
              </a:r>
              <a:endParaRPr lang="zh-CN" sz="2400" b="1" dirty="0">
                <a:solidFill>
                  <a:schemeClr val="bg1"/>
                </a:solidFill>
                <a:latin typeface="思源宋体 Heavy" panose="02020900000000000000" pitchFamily="18" charset="-122"/>
                <a:ea typeface="思源宋体 Heavy" panose="02020900000000000000" pitchFamily="18" charset="-122"/>
              </a:endParaRPr>
            </a:p>
          </p:txBody>
        </p:sp>
        <p:sp>
          <p:nvSpPr>
            <p:cNvPr id="10" name="TextBox 38"/>
            <p:cNvSpPr txBox="1"/>
            <p:nvPr/>
          </p:nvSpPr>
          <p:spPr>
            <a:xfrm>
              <a:off x="-1710968" y="5408719"/>
              <a:ext cx="6194414" cy="854637"/>
            </a:xfrm>
            <a:prstGeom prst="rect">
              <a:avLst/>
            </a:prstGeom>
            <a:noFill/>
          </p:spPr>
          <p:txBody>
            <a:bodyPr wrap="square" lIns="0" tIns="0" rIns="0" bIns="0" rtlCol="0">
              <a:spAutoFit/>
            </a:bodyPr>
            <a:lstStyle/>
            <a:p>
              <a:r>
                <a:rPr lang="en-US" sz="2000" dirty="0">
                  <a:solidFill>
                    <a:srgbClr val="2E3F55"/>
                  </a:solidFill>
                  <a:latin typeface="思源宋体 Heavy" panose="02020900000000000000" pitchFamily="18" charset="-122"/>
                  <a:ea typeface="思源宋体 Heavy" panose="02020900000000000000" pitchFamily="18" charset="-122"/>
                  <a:cs typeface="Arial" panose="020B0604020202020204" pitchFamily="34" charset="0"/>
                  <a:sym typeface="Calibri" panose="020F0502020204030204" pitchFamily="34" charset="0"/>
                </a:rPr>
                <a:t>人机互动、物体识别、图像分割、人脸识别、动作识别、运动跟踪、机器人、运动分析、机器视觉、结构分析、汽车安全驾驶等</a:t>
              </a:r>
              <a:endParaRPr lang="en-US" sz="2000" dirty="0">
                <a:solidFill>
                  <a:srgbClr val="2E3F55"/>
                </a:solidFill>
                <a:latin typeface="思源宋体 Heavy" panose="02020900000000000000" pitchFamily="18" charset="-122"/>
                <a:ea typeface="思源宋体 Heavy" panose="02020900000000000000" pitchFamily="18" charset="-122"/>
                <a:cs typeface="Arial" panose="020B0604020202020204" pitchFamily="34" charset="0"/>
                <a:sym typeface="Calibri" panose="020F0502020204030204" pitchFamily="34" charset="0"/>
              </a:endParaRPr>
            </a:p>
          </p:txBody>
        </p:sp>
      </p:grpSp>
      <p:sp>
        <p:nvSpPr>
          <p:cNvPr id="8" name="文本框 7"/>
          <p:cNvSpPr txBox="1"/>
          <p:nvPr/>
        </p:nvSpPr>
        <p:spPr>
          <a:xfrm>
            <a:off x="903605" y="1104900"/>
            <a:ext cx="6452235" cy="3192780"/>
          </a:xfrm>
          <a:prstGeom prst="rect">
            <a:avLst/>
          </a:prstGeom>
          <a:noFill/>
        </p:spPr>
        <p:txBody>
          <a:bodyPr wrap="square" rtlCol="0">
            <a:spAutoFit/>
          </a:bodyPr>
          <a:lstStyle/>
          <a:p>
            <a:pPr defTabSz="1216660">
              <a:lnSpc>
                <a:spcPct val="120000"/>
              </a:lnSpc>
              <a:spcBef>
                <a:spcPct val="20000"/>
              </a:spcBef>
              <a:defRPr/>
            </a:pPr>
            <a:r>
              <a:rPr lang="zh-CN" altLang="en-US" sz="2400" dirty="0">
                <a:solidFill>
                  <a:srgbClr val="2E3F55"/>
                </a:solidFill>
                <a:latin typeface="思源宋体 Heavy" panose="02020900000000000000" pitchFamily="18" charset="-122"/>
                <a:ea typeface="思源宋体 Heavy" panose="02020900000000000000" pitchFamily="18" charset="-122"/>
                <a:cs typeface="+mn-ea"/>
                <a:sym typeface="Calibri" panose="020F0502020204030204" pitchFamily="34" charset="0"/>
              </a:rPr>
              <a:t>OpenCV是一个基于BSD许可（开源）发行的跨平台计算机视觉库，可以运行在Linux、Windows、Android和Mac OS操作系统上。它轻量级而且高效——由一系列 C 函数和少量 C++ 类构成，同时提供了Python、Ruby、MATLAB等语言的接口，实现了图像处理和计算机视觉方面的很多通用算法。</a:t>
            </a:r>
            <a:endParaRPr lang="zh-CN" altLang="en-US" sz="2400" dirty="0">
              <a:solidFill>
                <a:srgbClr val="2E3F55"/>
              </a:solidFill>
              <a:latin typeface="思源宋体 Heavy" panose="02020900000000000000" pitchFamily="18" charset="-122"/>
              <a:ea typeface="思源宋体 Heavy" panose="02020900000000000000" pitchFamily="18" charset="-122"/>
              <a:cs typeface="+mn-ea"/>
              <a:sym typeface="Calibri" panose="020F0502020204030204" pitchFamily="34" charset="0"/>
            </a:endParaRPr>
          </a:p>
        </p:txBody>
      </p:sp>
      <p:grpSp>
        <p:nvGrpSpPr>
          <p:cNvPr id="55" name="组合 54"/>
          <p:cNvGrpSpPr/>
          <p:nvPr/>
        </p:nvGrpSpPr>
        <p:grpSpPr>
          <a:xfrm rot="8472921">
            <a:off x="7814421" y="1776565"/>
            <a:ext cx="5248569" cy="4390338"/>
            <a:chOff x="-792643" y="1351314"/>
            <a:chExt cx="4275339" cy="3576248"/>
          </a:xfrm>
        </p:grpSpPr>
        <p:grpSp>
          <p:nvGrpSpPr>
            <p:cNvPr id="56" name="组合 55"/>
            <p:cNvGrpSpPr/>
            <p:nvPr/>
          </p:nvGrpSpPr>
          <p:grpSpPr>
            <a:xfrm rot="3085778">
              <a:off x="933122" y="1458968"/>
              <a:ext cx="2657228" cy="2441920"/>
              <a:chOff x="2682435" y="1390960"/>
              <a:chExt cx="5360790" cy="4926420"/>
            </a:xfrm>
          </p:grpSpPr>
          <p:grpSp>
            <p:nvGrpSpPr>
              <p:cNvPr id="68" name="组合 67"/>
              <p:cNvGrpSpPr/>
              <p:nvPr/>
            </p:nvGrpSpPr>
            <p:grpSpPr>
              <a:xfrm rot="309009">
                <a:off x="2682435" y="1390960"/>
                <a:ext cx="5360790" cy="3715617"/>
                <a:chOff x="12257" y="4311304"/>
                <a:chExt cx="5666789" cy="3927709"/>
              </a:xfrm>
            </p:grpSpPr>
            <p:grpSp>
              <p:nvGrpSpPr>
                <p:cNvPr id="70" name="组合 69"/>
                <p:cNvGrpSpPr/>
                <p:nvPr/>
              </p:nvGrpSpPr>
              <p:grpSpPr>
                <a:xfrm>
                  <a:off x="563242" y="4311304"/>
                  <a:ext cx="5115804" cy="3551491"/>
                  <a:chOff x="2435680" y="1515442"/>
                  <a:chExt cx="2790502" cy="1937221"/>
                </a:xfrm>
              </p:grpSpPr>
              <p:grpSp>
                <p:nvGrpSpPr>
                  <p:cNvPr id="72" name="组合 71"/>
                  <p:cNvGrpSpPr/>
                  <p:nvPr/>
                </p:nvGrpSpPr>
                <p:grpSpPr>
                  <a:xfrm rot="7578518">
                    <a:off x="2931341" y="1571066"/>
                    <a:ext cx="1385936" cy="2377258"/>
                    <a:chOff x="1970467" y="-319858"/>
                    <a:chExt cx="1385936" cy="2377258"/>
                  </a:xfrm>
                </p:grpSpPr>
                <p:sp>
                  <p:nvSpPr>
                    <p:cNvPr id="76" name="等腰三角形 75"/>
                    <p:cNvSpPr/>
                    <p:nvPr/>
                  </p:nvSpPr>
                  <p:spPr>
                    <a:xfrm>
                      <a:off x="1974273" y="865909"/>
                      <a:ext cx="1382130" cy="1191491"/>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等腰三角形 76"/>
                    <p:cNvSpPr/>
                    <p:nvPr/>
                  </p:nvSpPr>
                  <p:spPr>
                    <a:xfrm rot="10800000">
                      <a:off x="1970467" y="-319858"/>
                      <a:ext cx="1382130" cy="119149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 name="组合 72"/>
                  <p:cNvGrpSpPr/>
                  <p:nvPr/>
                </p:nvGrpSpPr>
                <p:grpSpPr>
                  <a:xfrm rot="7578518">
                    <a:off x="3343626" y="1015016"/>
                    <a:ext cx="1382130" cy="2382982"/>
                    <a:chOff x="1974273" y="865909"/>
                    <a:chExt cx="1382130" cy="2382982"/>
                  </a:xfrm>
                </p:grpSpPr>
                <p:sp>
                  <p:nvSpPr>
                    <p:cNvPr id="74" name="等腰三角形 73"/>
                    <p:cNvSpPr/>
                    <p:nvPr/>
                  </p:nvSpPr>
                  <p:spPr>
                    <a:xfrm>
                      <a:off x="1974273" y="865909"/>
                      <a:ext cx="1382130" cy="1191491"/>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等腰三角形 74"/>
                    <p:cNvSpPr/>
                    <p:nvPr/>
                  </p:nvSpPr>
                  <p:spPr>
                    <a:xfrm rot="10800000">
                      <a:off x="1974273" y="2057400"/>
                      <a:ext cx="1382130" cy="119149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1" name="等腰三角形 70"/>
                <p:cNvSpPr/>
                <p:nvPr/>
              </p:nvSpPr>
              <p:spPr>
                <a:xfrm rot="18378518">
                  <a:off x="-162491" y="5879914"/>
                  <a:ext cx="2533847" cy="218435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9" name="等腰三角形 68"/>
              <p:cNvSpPr/>
              <p:nvPr/>
            </p:nvSpPr>
            <p:spPr>
              <a:xfrm rot="7887527">
                <a:off x="4020032" y="4085669"/>
                <a:ext cx="2397022" cy="2066399"/>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p:cNvGrpSpPr/>
            <p:nvPr/>
          </p:nvGrpSpPr>
          <p:grpSpPr>
            <a:xfrm rot="3085778">
              <a:off x="-900297" y="2377988"/>
              <a:ext cx="2657228" cy="2441920"/>
              <a:chOff x="2682435" y="1390960"/>
              <a:chExt cx="5360790" cy="4926420"/>
            </a:xfrm>
          </p:grpSpPr>
          <p:grpSp>
            <p:nvGrpSpPr>
              <p:cNvPr id="58" name="组合 57"/>
              <p:cNvGrpSpPr/>
              <p:nvPr/>
            </p:nvGrpSpPr>
            <p:grpSpPr>
              <a:xfrm rot="309009">
                <a:off x="2682435" y="1390960"/>
                <a:ext cx="5360790" cy="3715617"/>
                <a:chOff x="12257" y="4311304"/>
                <a:chExt cx="5666789" cy="3927709"/>
              </a:xfrm>
            </p:grpSpPr>
            <p:grpSp>
              <p:nvGrpSpPr>
                <p:cNvPr id="60" name="组合 59"/>
                <p:cNvGrpSpPr/>
                <p:nvPr/>
              </p:nvGrpSpPr>
              <p:grpSpPr>
                <a:xfrm>
                  <a:off x="563242" y="4311304"/>
                  <a:ext cx="5115804" cy="3551491"/>
                  <a:chOff x="2435680" y="1515442"/>
                  <a:chExt cx="2790502" cy="1937221"/>
                </a:xfrm>
              </p:grpSpPr>
              <p:grpSp>
                <p:nvGrpSpPr>
                  <p:cNvPr id="62" name="组合 61"/>
                  <p:cNvGrpSpPr/>
                  <p:nvPr/>
                </p:nvGrpSpPr>
                <p:grpSpPr>
                  <a:xfrm rot="7578518">
                    <a:off x="2931341" y="1571066"/>
                    <a:ext cx="1385936" cy="2377258"/>
                    <a:chOff x="1970467" y="-319858"/>
                    <a:chExt cx="1385936" cy="2377258"/>
                  </a:xfrm>
                </p:grpSpPr>
                <p:sp>
                  <p:nvSpPr>
                    <p:cNvPr id="66" name="等腰三角形 65"/>
                    <p:cNvSpPr/>
                    <p:nvPr/>
                  </p:nvSpPr>
                  <p:spPr>
                    <a:xfrm>
                      <a:off x="1974273" y="865909"/>
                      <a:ext cx="1382130" cy="1191491"/>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等腰三角形 66"/>
                    <p:cNvSpPr/>
                    <p:nvPr/>
                  </p:nvSpPr>
                  <p:spPr>
                    <a:xfrm rot="10800000">
                      <a:off x="1970467" y="-319858"/>
                      <a:ext cx="1382130" cy="119149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3" name="组合 62"/>
                  <p:cNvGrpSpPr/>
                  <p:nvPr/>
                </p:nvGrpSpPr>
                <p:grpSpPr>
                  <a:xfrm rot="7578518">
                    <a:off x="3343626" y="1015016"/>
                    <a:ext cx="1382130" cy="2382982"/>
                    <a:chOff x="1974273" y="865909"/>
                    <a:chExt cx="1382130" cy="2382982"/>
                  </a:xfrm>
                </p:grpSpPr>
                <p:sp>
                  <p:nvSpPr>
                    <p:cNvPr id="64" name="等腰三角形 63"/>
                    <p:cNvSpPr/>
                    <p:nvPr/>
                  </p:nvSpPr>
                  <p:spPr>
                    <a:xfrm>
                      <a:off x="1974273" y="865909"/>
                      <a:ext cx="1382130" cy="1191491"/>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等腰三角形 64"/>
                    <p:cNvSpPr/>
                    <p:nvPr/>
                  </p:nvSpPr>
                  <p:spPr>
                    <a:xfrm rot="10800000">
                      <a:off x="1974273" y="2057400"/>
                      <a:ext cx="1382130" cy="119149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61" name="等腰三角形 60"/>
                <p:cNvSpPr/>
                <p:nvPr/>
              </p:nvSpPr>
              <p:spPr>
                <a:xfrm rot="18378518">
                  <a:off x="-162491" y="5879914"/>
                  <a:ext cx="2533847" cy="218435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等腰三角形 58"/>
              <p:cNvSpPr/>
              <p:nvPr/>
            </p:nvSpPr>
            <p:spPr>
              <a:xfrm rot="7887527">
                <a:off x="4020032" y="4085669"/>
                <a:ext cx="2397022" cy="2066399"/>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500"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500"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zh-CN" altLang="en-US" sz="2000" b="1" dirty="0">
                  <a:solidFill>
                    <a:srgbClr val="5C5C6A"/>
                  </a:solidFill>
                  <a:latin typeface="幼圆" panose="02010509060101010101" pitchFamily="49" charset="-122"/>
                  <a:ea typeface="幼圆" panose="02010509060101010101" pitchFamily="49" charset="-122"/>
                  <a:sym typeface="+mn-ea"/>
                </a:rPr>
                <a:t>人脸检测</a:t>
              </a:r>
              <a:endParaRPr lang="zh-CN" sz="2000" b="1" dirty="0">
                <a:solidFill>
                  <a:srgbClr val="5C5C6A"/>
                </a:solidFill>
                <a:latin typeface="Arial" panose="020B0604020202020204" pitchFamily="34" charset="0"/>
                <a:cs typeface="Arial" panose="020B0604020202020204" pitchFamily="34" charset="0"/>
              </a:endParaRPr>
            </a:p>
          </p:txBody>
        </p:sp>
      </p:grpSp>
      <p:grpSp>
        <p:nvGrpSpPr>
          <p:cNvPr id="5" name="组合 4"/>
          <p:cNvGrpSpPr/>
          <p:nvPr/>
        </p:nvGrpSpPr>
        <p:grpSpPr>
          <a:xfrm>
            <a:off x="1092965" y="985028"/>
            <a:ext cx="5672228" cy="4409800"/>
            <a:chOff x="5556811" y="2036199"/>
            <a:chExt cx="6194413" cy="3927755"/>
          </a:xfrm>
        </p:grpSpPr>
        <p:sp>
          <p:nvSpPr>
            <p:cNvPr id="18" name="文本框 17"/>
            <p:cNvSpPr txBox="1"/>
            <p:nvPr/>
          </p:nvSpPr>
          <p:spPr>
            <a:xfrm>
              <a:off x="7929330" y="2036199"/>
              <a:ext cx="1202456" cy="410050"/>
            </a:xfrm>
            <a:prstGeom prst="rect">
              <a:avLst/>
            </a:prstGeom>
            <a:solidFill>
              <a:srgbClr val="F19490"/>
            </a:solidFill>
          </p:spPr>
          <p:txBody>
            <a:bodyPr wrap="none" rtlCol="0">
              <a:spAutoFit/>
            </a:bodyPr>
            <a:lstStyle/>
            <a:p>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分类器</a:t>
              </a:r>
              <a:endPar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TextBox 38"/>
            <p:cNvSpPr txBox="1"/>
            <p:nvPr/>
          </p:nvSpPr>
          <p:spPr>
            <a:xfrm>
              <a:off x="5556811" y="2674502"/>
              <a:ext cx="6194413" cy="3289452"/>
            </a:xfrm>
            <a:prstGeom prst="rect">
              <a:avLst/>
            </a:prstGeom>
            <a:noFill/>
          </p:spPr>
          <p:txBody>
            <a:bodyPr wrap="square" lIns="0" tIns="0" rIns="0" bIns="0" rtlCol="0">
              <a:spAutoFit/>
            </a:bodyPr>
            <a:lstStyle/>
            <a:p>
              <a:pPr indent="0" algn="l">
                <a:buFont typeface="Arial" panose="020B0604020202020204" pitchFamily="34" charset="0"/>
                <a:buNone/>
              </a:pPr>
              <a:r>
                <a:rPr lang="en-US" sz="24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分类是数据挖掘的一种非常重要的方法。分类的概念是在已有数据的基础上学会一个分类函数或构造出一个分类模型（即我们通常所说的分类器(Classifier)）。</a:t>
              </a:r>
              <a:endParaRPr lang="en-US" sz="24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endParaRPr>
            </a:p>
            <a:p>
              <a:pPr indent="0" algn="l">
                <a:buFont typeface="Arial" panose="020B0604020202020204" pitchFamily="34" charset="0"/>
                <a:buNone/>
              </a:pPr>
              <a:r>
                <a:rPr lang="en-US" sz="24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该函数或模型能够把数据库中的数据纪录映射到给定类别中的某一个，从而可以应用于数据预测。</a:t>
              </a:r>
              <a:endParaRPr lang="en-US" sz="24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endParaRPr>
            </a:p>
            <a:p>
              <a:pPr indent="0" algn="l">
                <a:buFont typeface="Arial" panose="020B0604020202020204" pitchFamily="34" charset="0"/>
                <a:buNone/>
              </a:pPr>
              <a:r>
                <a:rPr lang="en-US" sz="24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总之，分类器是</a:t>
              </a:r>
              <a:r>
                <a:rPr lang="en-US" sz="2400" dirty="0">
                  <a:solidFill>
                    <a:srgbClr val="F19490"/>
                  </a:solidFill>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数据挖掘中对样本进行分类的方法的统称</a:t>
              </a:r>
              <a:r>
                <a:rPr lang="en-US" sz="24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，包含决策树、逻辑回归、朴素贝叶斯、神经网络等算法。</a:t>
              </a:r>
              <a:endParaRPr lang="en-US" sz="24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endParaRPr>
            </a:p>
          </p:txBody>
        </p:sp>
      </p:grpSp>
      <p:grpSp>
        <p:nvGrpSpPr>
          <p:cNvPr id="21" name="组合 20"/>
          <p:cNvGrpSpPr/>
          <p:nvPr/>
        </p:nvGrpSpPr>
        <p:grpSpPr>
          <a:xfrm rot="16209276">
            <a:off x="7444967" y="1822746"/>
            <a:ext cx="5248569" cy="4390338"/>
            <a:chOff x="-792643" y="1351314"/>
            <a:chExt cx="4275339" cy="3576248"/>
          </a:xfrm>
        </p:grpSpPr>
        <p:grpSp>
          <p:nvGrpSpPr>
            <p:cNvPr id="23" name="组合 22"/>
            <p:cNvGrpSpPr/>
            <p:nvPr/>
          </p:nvGrpSpPr>
          <p:grpSpPr>
            <a:xfrm rot="3085778">
              <a:off x="933122" y="1458968"/>
              <a:ext cx="2657228" cy="2441920"/>
              <a:chOff x="2682435" y="1390960"/>
              <a:chExt cx="5360790" cy="4926420"/>
            </a:xfrm>
          </p:grpSpPr>
          <p:grpSp>
            <p:nvGrpSpPr>
              <p:cNvPr id="35" name="组合 34"/>
              <p:cNvGrpSpPr/>
              <p:nvPr/>
            </p:nvGrpSpPr>
            <p:grpSpPr>
              <a:xfrm rot="309009">
                <a:off x="2682435" y="1390960"/>
                <a:ext cx="5360790" cy="3715617"/>
                <a:chOff x="12257" y="4311304"/>
                <a:chExt cx="5666789" cy="3927709"/>
              </a:xfrm>
            </p:grpSpPr>
            <p:grpSp>
              <p:nvGrpSpPr>
                <p:cNvPr id="37" name="组合 36"/>
                <p:cNvGrpSpPr/>
                <p:nvPr/>
              </p:nvGrpSpPr>
              <p:grpSpPr>
                <a:xfrm>
                  <a:off x="563242" y="4311304"/>
                  <a:ext cx="5115804" cy="3551491"/>
                  <a:chOff x="2435680" y="1515442"/>
                  <a:chExt cx="2790502" cy="1937221"/>
                </a:xfrm>
              </p:grpSpPr>
              <p:grpSp>
                <p:nvGrpSpPr>
                  <p:cNvPr id="39" name="组合 38"/>
                  <p:cNvGrpSpPr/>
                  <p:nvPr/>
                </p:nvGrpSpPr>
                <p:grpSpPr>
                  <a:xfrm rot="7578518">
                    <a:off x="2931341" y="1571066"/>
                    <a:ext cx="1385936" cy="2377258"/>
                    <a:chOff x="1970467" y="-319858"/>
                    <a:chExt cx="1385936" cy="2377258"/>
                  </a:xfrm>
                </p:grpSpPr>
                <p:sp>
                  <p:nvSpPr>
                    <p:cNvPr id="43" name="等腰三角形 42"/>
                    <p:cNvSpPr/>
                    <p:nvPr/>
                  </p:nvSpPr>
                  <p:spPr>
                    <a:xfrm>
                      <a:off x="1974273" y="865909"/>
                      <a:ext cx="1382130" cy="1191491"/>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等腰三角形 43"/>
                    <p:cNvSpPr/>
                    <p:nvPr/>
                  </p:nvSpPr>
                  <p:spPr>
                    <a:xfrm rot="10800000">
                      <a:off x="1970467" y="-319858"/>
                      <a:ext cx="1382130" cy="119149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rot="7578518">
                    <a:off x="3343626" y="1015016"/>
                    <a:ext cx="1382130" cy="2382982"/>
                    <a:chOff x="1974273" y="865909"/>
                    <a:chExt cx="1382130" cy="2382982"/>
                  </a:xfrm>
                </p:grpSpPr>
                <p:sp>
                  <p:nvSpPr>
                    <p:cNvPr id="41" name="等腰三角形 40"/>
                    <p:cNvSpPr/>
                    <p:nvPr/>
                  </p:nvSpPr>
                  <p:spPr>
                    <a:xfrm>
                      <a:off x="1974273" y="865909"/>
                      <a:ext cx="1382130" cy="1191491"/>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等腰三角形 41"/>
                    <p:cNvSpPr/>
                    <p:nvPr/>
                  </p:nvSpPr>
                  <p:spPr>
                    <a:xfrm rot="10800000">
                      <a:off x="1974273" y="2057400"/>
                      <a:ext cx="1382130" cy="119149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8" name="等腰三角形 37"/>
                <p:cNvSpPr/>
                <p:nvPr/>
              </p:nvSpPr>
              <p:spPr>
                <a:xfrm rot="18378518">
                  <a:off x="-162491" y="5879914"/>
                  <a:ext cx="2533847" cy="218435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等腰三角形 35"/>
              <p:cNvSpPr/>
              <p:nvPr/>
            </p:nvSpPr>
            <p:spPr>
              <a:xfrm rot="7887527">
                <a:off x="4020032" y="4085669"/>
                <a:ext cx="2397022" cy="2066399"/>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rot="3085778">
              <a:off x="-900297" y="2377988"/>
              <a:ext cx="2657228" cy="2441920"/>
              <a:chOff x="2682435" y="1390960"/>
              <a:chExt cx="5360790" cy="4926420"/>
            </a:xfrm>
          </p:grpSpPr>
          <p:grpSp>
            <p:nvGrpSpPr>
              <p:cNvPr id="25" name="组合 24"/>
              <p:cNvGrpSpPr/>
              <p:nvPr/>
            </p:nvGrpSpPr>
            <p:grpSpPr>
              <a:xfrm rot="309009">
                <a:off x="2682435" y="1390960"/>
                <a:ext cx="5360790" cy="3715617"/>
                <a:chOff x="12257" y="4311304"/>
                <a:chExt cx="5666789" cy="3927709"/>
              </a:xfrm>
            </p:grpSpPr>
            <p:grpSp>
              <p:nvGrpSpPr>
                <p:cNvPr id="27" name="组合 26"/>
                <p:cNvGrpSpPr/>
                <p:nvPr/>
              </p:nvGrpSpPr>
              <p:grpSpPr>
                <a:xfrm>
                  <a:off x="563242" y="4311304"/>
                  <a:ext cx="5115804" cy="3551491"/>
                  <a:chOff x="2435680" y="1515442"/>
                  <a:chExt cx="2790502" cy="1937221"/>
                </a:xfrm>
              </p:grpSpPr>
              <p:grpSp>
                <p:nvGrpSpPr>
                  <p:cNvPr id="29" name="组合 28"/>
                  <p:cNvGrpSpPr/>
                  <p:nvPr/>
                </p:nvGrpSpPr>
                <p:grpSpPr>
                  <a:xfrm rot="7578518">
                    <a:off x="2931341" y="1571066"/>
                    <a:ext cx="1385936" cy="2377258"/>
                    <a:chOff x="1970467" y="-319858"/>
                    <a:chExt cx="1385936" cy="2377258"/>
                  </a:xfrm>
                </p:grpSpPr>
                <p:sp>
                  <p:nvSpPr>
                    <p:cNvPr id="33" name="等腰三角形 32"/>
                    <p:cNvSpPr/>
                    <p:nvPr/>
                  </p:nvSpPr>
                  <p:spPr>
                    <a:xfrm>
                      <a:off x="1974273" y="865909"/>
                      <a:ext cx="1382130" cy="1191491"/>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rot="10800000">
                      <a:off x="1970467" y="-319858"/>
                      <a:ext cx="1382130" cy="119149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rot="7578518">
                    <a:off x="3343626" y="1015016"/>
                    <a:ext cx="1382130" cy="2382982"/>
                    <a:chOff x="1974273" y="865909"/>
                    <a:chExt cx="1382130" cy="2382982"/>
                  </a:xfrm>
                </p:grpSpPr>
                <p:sp>
                  <p:nvSpPr>
                    <p:cNvPr id="31" name="等腰三角形 30"/>
                    <p:cNvSpPr/>
                    <p:nvPr/>
                  </p:nvSpPr>
                  <p:spPr>
                    <a:xfrm>
                      <a:off x="1974273" y="865909"/>
                      <a:ext cx="1382130" cy="1191491"/>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nvSpPr>
                  <p:spPr>
                    <a:xfrm rot="10800000">
                      <a:off x="1974273" y="2057400"/>
                      <a:ext cx="1382130" cy="119149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8" name="等腰三角形 27"/>
                <p:cNvSpPr/>
                <p:nvPr/>
              </p:nvSpPr>
              <p:spPr>
                <a:xfrm rot="18378518">
                  <a:off x="-162491" y="5879914"/>
                  <a:ext cx="2533847" cy="218435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等腰三角形 25"/>
              <p:cNvSpPr/>
              <p:nvPr/>
            </p:nvSpPr>
            <p:spPr>
              <a:xfrm rot="7887527">
                <a:off x="4020032" y="4085669"/>
                <a:ext cx="2397022" cy="2066399"/>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zh-CN" altLang="en-US" sz="2000" b="1" dirty="0">
                  <a:solidFill>
                    <a:srgbClr val="5C5C6A"/>
                  </a:solidFill>
                  <a:latin typeface="幼圆" panose="02010509060101010101" pitchFamily="49" charset="-122"/>
                  <a:ea typeface="幼圆" panose="02010509060101010101" pitchFamily="49" charset="-122"/>
                  <a:sym typeface="+mn-ea"/>
                </a:rPr>
                <a:t>人脸检测</a:t>
              </a:r>
              <a:endParaRPr lang="zh-CN" altLang="en-US" sz="2000" b="1" dirty="0">
                <a:solidFill>
                  <a:srgbClr val="5C5C6A"/>
                </a:solidFill>
                <a:latin typeface="Arial" panose="020B0604020202020204" pitchFamily="34" charset="0"/>
                <a:cs typeface="Arial" panose="020B0604020202020204" pitchFamily="34" charset="0"/>
              </a:endParaRPr>
            </a:p>
          </p:txBody>
        </p:sp>
      </p:grpSp>
      <p:grpSp>
        <p:nvGrpSpPr>
          <p:cNvPr id="5" name="组合 4"/>
          <p:cNvGrpSpPr/>
          <p:nvPr/>
        </p:nvGrpSpPr>
        <p:grpSpPr>
          <a:xfrm>
            <a:off x="1045647" y="801901"/>
            <a:ext cx="10099676" cy="5754646"/>
            <a:chOff x="948928" y="1546252"/>
            <a:chExt cx="9772038" cy="5505816"/>
          </a:xfrm>
        </p:grpSpPr>
        <p:sp>
          <p:nvSpPr>
            <p:cNvPr id="6" name="椭圆 5"/>
            <p:cNvSpPr/>
            <p:nvPr/>
          </p:nvSpPr>
          <p:spPr>
            <a:xfrm>
              <a:off x="5566147" y="1546860"/>
              <a:ext cx="5154819" cy="5155000"/>
            </a:xfrm>
            <a:prstGeom prst="ellipse">
              <a:avLst/>
            </a:prstGeom>
            <a:solidFill>
              <a:srgbClr val="2E3F5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cs typeface="+mn-ea"/>
                <a:sym typeface="+mn-lt"/>
              </a:endParaRPr>
            </a:p>
          </p:txBody>
        </p:sp>
        <p:sp>
          <p:nvSpPr>
            <p:cNvPr id="7" name="椭圆 6"/>
            <p:cNvSpPr/>
            <p:nvPr/>
          </p:nvSpPr>
          <p:spPr>
            <a:xfrm>
              <a:off x="948928" y="1546252"/>
              <a:ext cx="5155433" cy="5155607"/>
            </a:xfrm>
            <a:prstGeom prst="ellipse">
              <a:avLst/>
            </a:prstGeom>
            <a:solidFill>
              <a:srgbClr val="F1949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nvGrpSpPr>
            <p:cNvPr id="8" name="组合 7"/>
            <p:cNvGrpSpPr/>
            <p:nvPr/>
          </p:nvGrpSpPr>
          <p:grpSpPr>
            <a:xfrm>
              <a:off x="1489619" y="2107549"/>
              <a:ext cx="4199426" cy="3566276"/>
              <a:chOff x="4861469" y="1059799"/>
              <a:chExt cx="4199426" cy="3566276"/>
            </a:xfrm>
          </p:grpSpPr>
          <p:sp>
            <p:nvSpPr>
              <p:cNvPr id="23" name="文本框 22"/>
              <p:cNvSpPr txBox="1"/>
              <p:nvPr/>
            </p:nvSpPr>
            <p:spPr>
              <a:xfrm>
                <a:off x="5634386" y="1059799"/>
                <a:ext cx="2528257" cy="499400"/>
              </a:xfrm>
              <a:prstGeom prst="rect">
                <a:avLst/>
              </a:prstGeom>
              <a:noFill/>
            </p:spPr>
            <p:txBody>
              <a:bodyPr wrap="none" rtlCol="0">
                <a:spAutoFit/>
              </a:bodyPr>
              <a:lstStyle/>
              <a:p>
                <a:pPr algn="l"/>
                <a:r>
                  <a:rPr sz="2800" dirty="0">
                    <a:solidFill>
                      <a:schemeClr val="bg1"/>
                    </a:solidFill>
                    <a:latin typeface="Times New Roman" panose="02020603050405020304" pitchFamily="18" charset="0"/>
                    <a:cs typeface="Times New Roman" panose="02020603050405020304" pitchFamily="18" charset="0"/>
                    <a:sym typeface="+mn-lt"/>
                  </a:rPr>
                  <a:t>Adaboost分类器</a:t>
                </a:r>
                <a:endParaRPr sz="2800" dirty="0">
                  <a:solidFill>
                    <a:schemeClr val="bg1"/>
                  </a:solidFill>
                  <a:latin typeface="Times New Roman" panose="02020603050405020304" pitchFamily="18" charset="0"/>
                  <a:cs typeface="Times New Roman" panose="02020603050405020304" pitchFamily="18" charset="0"/>
                  <a:sym typeface="+mn-lt"/>
                </a:endParaRPr>
              </a:p>
            </p:txBody>
          </p:sp>
          <p:sp>
            <p:nvSpPr>
              <p:cNvPr id="24" name="矩形 23"/>
              <p:cNvSpPr/>
              <p:nvPr/>
            </p:nvSpPr>
            <p:spPr>
              <a:xfrm>
                <a:off x="4861469" y="1829556"/>
                <a:ext cx="4199426" cy="2796519"/>
              </a:xfrm>
              <a:prstGeom prst="rect">
                <a:avLst/>
              </a:prstGeom>
            </p:spPr>
            <p:txBody>
              <a:bodyPr wrap="square">
                <a:spAutoFit/>
              </a:bodyPr>
              <a:lstStyle/>
              <a:p>
                <a:r>
                  <a:rPr lang="en-US" altLang="zh-CN" sz="2300" dirty="0">
                    <a:solidFill>
                      <a:schemeClr val="bg1"/>
                    </a:solidFill>
                    <a:latin typeface="Times New Roman" panose="02020603050405020304" pitchFamily="18" charset="0"/>
                    <a:cs typeface="Times New Roman" panose="02020603050405020304" pitchFamily="18" charset="0"/>
                    <a:sym typeface="+mn-lt"/>
                  </a:rPr>
                  <a:t>        Adaboost算法基本原理就是将多个弱分类器（弱分类器一般选用单层决策树）进行合理的结合，使其成为一个强分类器。Adaboost采用迭代的思想，每次迭代只训练一个弱分类器，训练好的弱分类器将参与下一次迭代的使用。</a:t>
                </a:r>
                <a:endParaRPr lang="en-US" altLang="zh-CN" sz="2300" dirty="0">
                  <a:solidFill>
                    <a:schemeClr val="bg1"/>
                  </a:solidFill>
                  <a:latin typeface="Times New Roman" panose="02020603050405020304" pitchFamily="18" charset="0"/>
                  <a:cs typeface="Times New Roman" panose="02020603050405020304" pitchFamily="18" charset="0"/>
                  <a:sym typeface="+mn-lt"/>
                </a:endParaRPr>
              </a:p>
            </p:txBody>
          </p:sp>
        </p:grpSp>
        <p:grpSp>
          <p:nvGrpSpPr>
            <p:cNvPr id="9" name="组合 8"/>
            <p:cNvGrpSpPr/>
            <p:nvPr/>
          </p:nvGrpSpPr>
          <p:grpSpPr>
            <a:xfrm>
              <a:off x="6213573" y="2107577"/>
              <a:ext cx="4177922" cy="4944491"/>
              <a:chOff x="7242273" y="-658126"/>
              <a:chExt cx="4177922" cy="4944491"/>
            </a:xfrm>
          </p:grpSpPr>
          <p:sp>
            <p:nvSpPr>
              <p:cNvPr id="20" name="文本框 19"/>
              <p:cNvSpPr txBox="1"/>
              <p:nvPr/>
            </p:nvSpPr>
            <p:spPr>
              <a:xfrm>
                <a:off x="7676041" y="-658126"/>
                <a:ext cx="2929461" cy="499400"/>
              </a:xfrm>
              <a:prstGeom prst="rect">
                <a:avLst/>
              </a:prstGeom>
              <a:noFill/>
            </p:spPr>
            <p:txBody>
              <a:bodyPr wrap="none" rtlCol="0">
                <a:spAutoFit/>
              </a:bodyPr>
              <a:lstStyle/>
              <a:p>
                <a:pPr algn="l"/>
                <a:r>
                  <a:rPr lang="en-US" altLang="zh-CN" sz="2800" dirty="0">
                    <a:solidFill>
                      <a:schemeClr val="bg1"/>
                    </a:solidFill>
                    <a:latin typeface="Times New Roman" panose="02020603050405020304" pitchFamily="18" charset="0"/>
                    <a:cs typeface="Times New Roman" panose="02020603050405020304" pitchFamily="18" charset="0"/>
                    <a:sym typeface="+mn-lt"/>
                  </a:rPr>
                  <a:t>训练自己的分类器</a:t>
                </a:r>
                <a:endParaRPr lang="en-US" altLang="zh-CN" sz="2800" dirty="0">
                  <a:solidFill>
                    <a:schemeClr val="bg1"/>
                  </a:solidFill>
                  <a:latin typeface="Times New Roman" panose="02020603050405020304" pitchFamily="18" charset="0"/>
                  <a:cs typeface="Times New Roman" panose="02020603050405020304" pitchFamily="18" charset="0"/>
                  <a:sym typeface="+mn-lt"/>
                </a:endParaRPr>
              </a:p>
            </p:txBody>
          </p:sp>
          <p:sp>
            <p:nvSpPr>
              <p:cNvPr id="21" name="矩形 20"/>
              <p:cNvSpPr/>
              <p:nvPr/>
            </p:nvSpPr>
            <p:spPr>
              <a:xfrm>
                <a:off x="7242273" y="112025"/>
                <a:ext cx="4177922" cy="4174340"/>
              </a:xfrm>
              <a:prstGeom prst="rect">
                <a:avLst/>
              </a:prstGeom>
            </p:spPr>
            <p:txBody>
              <a:bodyPr wrap="square">
                <a:spAutoFit/>
              </a:bodyPr>
              <a:lstStyle/>
              <a:p>
                <a:r>
                  <a:rPr lang="en-US" altLang="zh-CN" sz="2300" dirty="0">
                    <a:solidFill>
                      <a:schemeClr val="bg1"/>
                    </a:solidFill>
                    <a:latin typeface="Times New Roman" panose="02020603050405020304" pitchFamily="18" charset="0"/>
                    <a:cs typeface="Times New Roman" panose="02020603050405020304" pitchFamily="18" charset="0"/>
                    <a:sym typeface="+mn-lt"/>
                  </a:rPr>
                  <a:t>OpenCV中有两个函数可以训练分类器，即opencv_haartraining.exe和opencv_traincascade.exe，前者只能训练haar特征，后者可以用HAAR、LBP和HOG特征训练分类器。</a:t>
                </a:r>
                <a:endParaRPr lang="en-US" altLang="zh-CN" sz="2300" dirty="0">
                  <a:solidFill>
                    <a:schemeClr val="bg1"/>
                  </a:solidFill>
                  <a:latin typeface="Times New Roman" panose="02020603050405020304" pitchFamily="18" charset="0"/>
                  <a:cs typeface="Times New Roman" panose="02020603050405020304" pitchFamily="18" charset="0"/>
                  <a:sym typeface="+mn-lt"/>
                </a:endParaRPr>
              </a:p>
              <a:p>
                <a:endParaRPr lang="en-US" altLang="zh-CN" sz="2300" dirty="0">
                  <a:solidFill>
                    <a:schemeClr val="bg1"/>
                  </a:solidFill>
                  <a:latin typeface="Times New Roman" panose="02020603050405020304" pitchFamily="18" charset="0"/>
                  <a:cs typeface="Times New Roman" panose="02020603050405020304" pitchFamily="18" charset="0"/>
                  <a:sym typeface="+mn-lt"/>
                </a:endParaRPr>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zh-CN" altLang="en-US" sz="2000" b="1" dirty="0">
                  <a:solidFill>
                    <a:srgbClr val="5C5C6A"/>
                  </a:solidFill>
                  <a:latin typeface="幼圆" panose="02010509060101010101" pitchFamily="49" charset="-122"/>
                  <a:ea typeface="幼圆" panose="02010509060101010101" pitchFamily="49" charset="-122"/>
                  <a:sym typeface="+mn-ea"/>
                </a:rPr>
                <a:t>人脸检测</a:t>
              </a:r>
              <a:endParaRPr lang="zh-CN" sz="2000" b="1" dirty="0">
                <a:solidFill>
                  <a:srgbClr val="5C5C6A"/>
                </a:solidFill>
                <a:latin typeface="Arial" panose="020B0604020202020204" pitchFamily="34" charset="0"/>
                <a:cs typeface="Arial" panose="020B0604020202020204" pitchFamily="34" charset="0"/>
              </a:endParaRPr>
            </a:p>
          </p:txBody>
        </p:sp>
      </p:grpSp>
      <p:grpSp>
        <p:nvGrpSpPr>
          <p:cNvPr id="5" name="组合 4"/>
          <p:cNvGrpSpPr/>
          <p:nvPr/>
        </p:nvGrpSpPr>
        <p:grpSpPr>
          <a:xfrm>
            <a:off x="1093600" y="1397778"/>
            <a:ext cx="5672228" cy="4063090"/>
            <a:chOff x="5557504" y="1877269"/>
            <a:chExt cx="6194413" cy="3618945"/>
          </a:xfrm>
        </p:grpSpPr>
        <p:sp>
          <p:nvSpPr>
            <p:cNvPr id="18" name="文本框 17"/>
            <p:cNvSpPr txBox="1"/>
            <p:nvPr/>
          </p:nvSpPr>
          <p:spPr>
            <a:xfrm>
              <a:off x="7719212" y="1877269"/>
              <a:ext cx="1870950" cy="410050"/>
            </a:xfrm>
            <a:prstGeom prst="rect">
              <a:avLst/>
            </a:prstGeom>
            <a:solidFill>
              <a:srgbClr val="F19490"/>
            </a:solidFill>
          </p:spPr>
          <p:txBody>
            <a:bodyPr wrap="none" rtlCol="0">
              <a:spAutoFit/>
            </a:bodyPr>
            <a:lstStyle/>
            <a:p>
              <a:r>
                <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级联分类器</a:t>
              </a:r>
              <a:endParaRPr lang="zh-CN" altLang="en-US" sz="24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TextBox 38"/>
            <p:cNvSpPr txBox="1"/>
            <p:nvPr/>
          </p:nvSpPr>
          <p:spPr>
            <a:xfrm>
              <a:off x="5557504" y="2535933"/>
              <a:ext cx="6194413" cy="2960281"/>
            </a:xfrm>
            <a:prstGeom prst="rect">
              <a:avLst/>
            </a:prstGeom>
            <a:noFill/>
          </p:spPr>
          <p:txBody>
            <a:bodyPr wrap="square" lIns="0" tIns="0" rIns="0" bIns="0" rtlCol="0">
              <a:spAutoFit/>
            </a:bodyPr>
            <a:lstStyle/>
            <a:p>
              <a:pPr indent="0" algn="l">
                <a:buFont typeface="Arial" panose="020B0604020202020204" pitchFamily="34" charset="0"/>
                <a:buNone/>
              </a:pPr>
              <a:r>
                <a:rPr sz="24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分类器：</a:t>
              </a:r>
              <a:endParaRPr sz="24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endParaRPr>
            </a:p>
            <a:p>
              <a:pPr indent="0" algn="l">
                <a:buFont typeface="Arial" panose="020B0604020202020204" pitchFamily="34" charset="0"/>
                <a:buNone/>
              </a:pPr>
              <a:r>
                <a:rPr sz="24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        判别</a:t>
              </a:r>
              <a:r>
                <a:rPr sz="2400" dirty="0">
                  <a:solidFill>
                    <a:srgbClr val="F19490"/>
                  </a:solidFill>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某个事物</a:t>
              </a:r>
              <a:r>
                <a:rPr sz="24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是否属于某种分类的器件，两种结果：</a:t>
              </a:r>
              <a:r>
                <a:rPr sz="2400" dirty="0">
                  <a:solidFill>
                    <a:srgbClr val="F19490"/>
                  </a:solidFill>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是、否</a:t>
              </a:r>
              <a:r>
                <a:rPr 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a:t>
              </a:r>
              <a:endParaRPr 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endParaRPr>
            </a:p>
            <a:p>
              <a:pPr indent="0" algn="l">
                <a:buFont typeface="Arial" panose="020B0604020202020204" pitchFamily="34" charset="0"/>
                <a:buNone/>
              </a:pPr>
              <a:endParaRPr sz="2400" dirty="0">
                <a:solidFill>
                  <a:srgbClr val="F19490"/>
                </a:solidFill>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endParaRPr>
            </a:p>
            <a:p>
              <a:pPr indent="0" algn="l">
                <a:buFont typeface="Arial" panose="020B0604020202020204" pitchFamily="34" charset="0"/>
                <a:buNone/>
              </a:pPr>
              <a:r>
                <a:rPr sz="24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级联分类器： </a:t>
              </a:r>
              <a:endParaRPr sz="24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endParaRPr>
            </a:p>
            <a:p>
              <a:pPr indent="0" algn="l">
                <a:buFont typeface="Arial" panose="020B0604020202020204" pitchFamily="34" charset="0"/>
                <a:buNone/>
              </a:pPr>
              <a:r>
                <a:rPr sz="24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        </a:t>
              </a:r>
              <a:r>
                <a:rPr sz="24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可以理解为将N个单类的分类器串联起来。如果一个事物能属于这一系列串联起来的的</a:t>
              </a:r>
              <a:r>
                <a:rPr sz="2400" dirty="0">
                  <a:solidFill>
                    <a:srgbClr val="F19490"/>
                  </a:solidFill>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所有</a:t>
              </a:r>
              <a:r>
                <a:rPr sz="24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分类器，则最终结果就是 </a:t>
              </a:r>
              <a:r>
                <a:rPr sz="2400" dirty="0">
                  <a:solidFill>
                    <a:srgbClr val="F19490"/>
                  </a:solidFill>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是</a:t>
              </a:r>
              <a:r>
                <a:rPr sz="24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，若有</a:t>
              </a:r>
              <a:r>
                <a:rPr sz="2400" dirty="0">
                  <a:solidFill>
                    <a:srgbClr val="F19490"/>
                  </a:solidFill>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一项不符</a:t>
              </a:r>
              <a:r>
                <a:rPr sz="24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，则判定为</a:t>
              </a:r>
              <a:r>
                <a:rPr sz="2400" dirty="0">
                  <a:solidFill>
                    <a:srgbClr val="F19490"/>
                  </a:solidFill>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否</a:t>
              </a:r>
              <a:r>
                <a:rPr 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endParaRPr>
            </a:p>
          </p:txBody>
        </p:sp>
      </p:grpSp>
      <p:grpSp>
        <p:nvGrpSpPr>
          <p:cNvPr id="21" name="组合 20"/>
          <p:cNvGrpSpPr/>
          <p:nvPr/>
        </p:nvGrpSpPr>
        <p:grpSpPr>
          <a:xfrm rot="16209276">
            <a:off x="7444967" y="1822746"/>
            <a:ext cx="5248569" cy="4390338"/>
            <a:chOff x="-792643" y="1351314"/>
            <a:chExt cx="4275339" cy="3576248"/>
          </a:xfrm>
        </p:grpSpPr>
        <p:grpSp>
          <p:nvGrpSpPr>
            <p:cNvPr id="23" name="组合 22"/>
            <p:cNvGrpSpPr/>
            <p:nvPr/>
          </p:nvGrpSpPr>
          <p:grpSpPr>
            <a:xfrm rot="3085778">
              <a:off x="933122" y="1458968"/>
              <a:ext cx="2657228" cy="2441920"/>
              <a:chOff x="2682435" y="1390960"/>
              <a:chExt cx="5360790" cy="4926420"/>
            </a:xfrm>
          </p:grpSpPr>
          <p:grpSp>
            <p:nvGrpSpPr>
              <p:cNvPr id="35" name="组合 34"/>
              <p:cNvGrpSpPr/>
              <p:nvPr/>
            </p:nvGrpSpPr>
            <p:grpSpPr>
              <a:xfrm rot="309009">
                <a:off x="2682435" y="1390960"/>
                <a:ext cx="5360790" cy="3715617"/>
                <a:chOff x="12257" y="4311304"/>
                <a:chExt cx="5666789" cy="3927709"/>
              </a:xfrm>
            </p:grpSpPr>
            <p:grpSp>
              <p:nvGrpSpPr>
                <p:cNvPr id="37" name="组合 36"/>
                <p:cNvGrpSpPr/>
                <p:nvPr/>
              </p:nvGrpSpPr>
              <p:grpSpPr>
                <a:xfrm>
                  <a:off x="563242" y="4311304"/>
                  <a:ext cx="5115804" cy="3551491"/>
                  <a:chOff x="2435680" y="1515442"/>
                  <a:chExt cx="2790502" cy="1937221"/>
                </a:xfrm>
              </p:grpSpPr>
              <p:grpSp>
                <p:nvGrpSpPr>
                  <p:cNvPr id="39" name="组合 38"/>
                  <p:cNvGrpSpPr/>
                  <p:nvPr/>
                </p:nvGrpSpPr>
                <p:grpSpPr>
                  <a:xfrm rot="7578518">
                    <a:off x="2931341" y="1571066"/>
                    <a:ext cx="1385936" cy="2377258"/>
                    <a:chOff x="1970467" y="-319858"/>
                    <a:chExt cx="1385936" cy="2377258"/>
                  </a:xfrm>
                </p:grpSpPr>
                <p:sp>
                  <p:nvSpPr>
                    <p:cNvPr id="43" name="等腰三角形 42"/>
                    <p:cNvSpPr/>
                    <p:nvPr/>
                  </p:nvSpPr>
                  <p:spPr>
                    <a:xfrm>
                      <a:off x="1974273" y="865909"/>
                      <a:ext cx="1382130" cy="1191491"/>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等腰三角形 43"/>
                    <p:cNvSpPr/>
                    <p:nvPr/>
                  </p:nvSpPr>
                  <p:spPr>
                    <a:xfrm rot="10800000">
                      <a:off x="1970467" y="-319858"/>
                      <a:ext cx="1382130" cy="119149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rot="7578518">
                    <a:off x="3343626" y="1015016"/>
                    <a:ext cx="1382130" cy="2382982"/>
                    <a:chOff x="1974273" y="865909"/>
                    <a:chExt cx="1382130" cy="2382982"/>
                  </a:xfrm>
                </p:grpSpPr>
                <p:sp>
                  <p:nvSpPr>
                    <p:cNvPr id="41" name="等腰三角形 40"/>
                    <p:cNvSpPr/>
                    <p:nvPr/>
                  </p:nvSpPr>
                  <p:spPr>
                    <a:xfrm>
                      <a:off x="1974273" y="865909"/>
                      <a:ext cx="1382130" cy="1191491"/>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等腰三角形 41"/>
                    <p:cNvSpPr/>
                    <p:nvPr/>
                  </p:nvSpPr>
                  <p:spPr>
                    <a:xfrm rot="10800000">
                      <a:off x="1974273" y="2057400"/>
                      <a:ext cx="1382130" cy="119149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8" name="等腰三角形 37"/>
                <p:cNvSpPr/>
                <p:nvPr/>
              </p:nvSpPr>
              <p:spPr>
                <a:xfrm rot="18378518">
                  <a:off x="-162491" y="5879914"/>
                  <a:ext cx="2533847" cy="218435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等腰三角形 35"/>
              <p:cNvSpPr/>
              <p:nvPr/>
            </p:nvSpPr>
            <p:spPr>
              <a:xfrm rot="7887527">
                <a:off x="4020032" y="4085669"/>
                <a:ext cx="2397022" cy="2066399"/>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rot="3085778">
              <a:off x="-900297" y="2377988"/>
              <a:ext cx="2657228" cy="2441920"/>
              <a:chOff x="2682435" y="1390960"/>
              <a:chExt cx="5360790" cy="4926420"/>
            </a:xfrm>
          </p:grpSpPr>
          <p:grpSp>
            <p:nvGrpSpPr>
              <p:cNvPr id="25" name="组合 24"/>
              <p:cNvGrpSpPr/>
              <p:nvPr/>
            </p:nvGrpSpPr>
            <p:grpSpPr>
              <a:xfrm rot="309009">
                <a:off x="2682435" y="1390960"/>
                <a:ext cx="5360790" cy="3715617"/>
                <a:chOff x="12257" y="4311304"/>
                <a:chExt cx="5666789" cy="3927709"/>
              </a:xfrm>
            </p:grpSpPr>
            <p:grpSp>
              <p:nvGrpSpPr>
                <p:cNvPr id="27" name="组合 26"/>
                <p:cNvGrpSpPr/>
                <p:nvPr/>
              </p:nvGrpSpPr>
              <p:grpSpPr>
                <a:xfrm>
                  <a:off x="563242" y="4311304"/>
                  <a:ext cx="5115804" cy="3551491"/>
                  <a:chOff x="2435680" y="1515442"/>
                  <a:chExt cx="2790502" cy="1937221"/>
                </a:xfrm>
              </p:grpSpPr>
              <p:grpSp>
                <p:nvGrpSpPr>
                  <p:cNvPr id="29" name="组合 28"/>
                  <p:cNvGrpSpPr/>
                  <p:nvPr/>
                </p:nvGrpSpPr>
                <p:grpSpPr>
                  <a:xfrm rot="7578518">
                    <a:off x="2931341" y="1571066"/>
                    <a:ext cx="1385936" cy="2377258"/>
                    <a:chOff x="1970467" y="-319858"/>
                    <a:chExt cx="1385936" cy="2377258"/>
                  </a:xfrm>
                </p:grpSpPr>
                <p:sp>
                  <p:nvSpPr>
                    <p:cNvPr id="33" name="等腰三角形 32"/>
                    <p:cNvSpPr/>
                    <p:nvPr/>
                  </p:nvSpPr>
                  <p:spPr>
                    <a:xfrm>
                      <a:off x="1974273" y="865909"/>
                      <a:ext cx="1382130" cy="1191491"/>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rot="10800000">
                      <a:off x="1970467" y="-319858"/>
                      <a:ext cx="1382130" cy="119149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rot="7578518">
                    <a:off x="3343626" y="1015016"/>
                    <a:ext cx="1382130" cy="2382982"/>
                    <a:chOff x="1974273" y="865909"/>
                    <a:chExt cx="1382130" cy="2382982"/>
                  </a:xfrm>
                </p:grpSpPr>
                <p:sp>
                  <p:nvSpPr>
                    <p:cNvPr id="31" name="等腰三角形 30"/>
                    <p:cNvSpPr/>
                    <p:nvPr/>
                  </p:nvSpPr>
                  <p:spPr>
                    <a:xfrm>
                      <a:off x="1974273" y="865909"/>
                      <a:ext cx="1382130" cy="1191491"/>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nvSpPr>
                  <p:spPr>
                    <a:xfrm rot="10800000">
                      <a:off x="1974273" y="2057400"/>
                      <a:ext cx="1382130" cy="119149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8" name="等腰三角形 27"/>
                <p:cNvSpPr/>
                <p:nvPr/>
              </p:nvSpPr>
              <p:spPr>
                <a:xfrm rot="18378518">
                  <a:off x="-162491" y="5879914"/>
                  <a:ext cx="2533847" cy="218435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等腰三角形 25"/>
              <p:cNvSpPr/>
              <p:nvPr/>
            </p:nvSpPr>
            <p:spPr>
              <a:xfrm rot="7887527">
                <a:off x="4020032" y="4085669"/>
                <a:ext cx="2397022" cy="2066399"/>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zh-CN" altLang="en-US" sz="2000" b="1" dirty="0">
                  <a:solidFill>
                    <a:srgbClr val="5C5C6A"/>
                  </a:solidFill>
                  <a:latin typeface="幼圆" panose="02010509060101010101" pitchFamily="49" charset="-122"/>
                  <a:ea typeface="幼圆" panose="02010509060101010101" pitchFamily="49" charset="-122"/>
                  <a:sym typeface="+mn-ea"/>
                </a:rPr>
                <a:t>人脸检测</a:t>
              </a:r>
              <a:endParaRPr lang="zh-CN" altLang="en-US" sz="2000" b="1" dirty="0">
                <a:solidFill>
                  <a:srgbClr val="5C5C6A"/>
                </a:solidFill>
                <a:latin typeface="Arial" panose="020B0604020202020204" pitchFamily="34" charset="0"/>
                <a:cs typeface="Arial" panose="020B0604020202020204" pitchFamily="34" charset="0"/>
              </a:endParaRPr>
            </a:p>
          </p:txBody>
        </p:sp>
      </p:grpSp>
      <p:grpSp>
        <p:nvGrpSpPr>
          <p:cNvPr id="5" name="išľîḑè"/>
          <p:cNvGrpSpPr/>
          <p:nvPr/>
        </p:nvGrpSpPr>
        <p:grpSpPr>
          <a:xfrm>
            <a:off x="1130300" y="1290955"/>
            <a:ext cx="3960495" cy="4276090"/>
            <a:chOff x="4600206" y="1944000"/>
            <a:chExt cx="2991588" cy="3295181"/>
          </a:xfrm>
        </p:grpSpPr>
        <p:sp>
          <p:nvSpPr>
            <p:cNvPr id="6" name="isļidê"/>
            <p:cNvSpPr/>
            <p:nvPr/>
          </p:nvSpPr>
          <p:spPr bwMode="auto">
            <a:xfrm>
              <a:off x="5621457" y="2616418"/>
              <a:ext cx="1970337" cy="2611604"/>
            </a:xfrm>
            <a:custGeom>
              <a:avLst/>
              <a:gdLst>
                <a:gd name="T0" fmla="*/ 764 w 804"/>
                <a:gd name="T1" fmla="*/ 744 h 964"/>
                <a:gd name="T2" fmla="*/ 584 w 804"/>
                <a:gd name="T3" fmla="*/ 924 h 964"/>
                <a:gd name="T4" fmla="*/ 0 w 804"/>
                <a:gd name="T5" fmla="*/ 924 h 964"/>
                <a:gd name="T6" fmla="*/ 0 w 804"/>
                <a:gd name="T7" fmla="*/ 964 h 964"/>
                <a:gd name="T8" fmla="*/ 584 w 804"/>
                <a:gd name="T9" fmla="*/ 964 h 964"/>
                <a:gd name="T10" fmla="*/ 804 w 804"/>
                <a:gd name="T11" fmla="*/ 744 h 964"/>
                <a:gd name="T12" fmla="*/ 804 w 804"/>
                <a:gd name="T13" fmla="*/ 0 h 964"/>
                <a:gd name="T14" fmla="*/ 764 w 804"/>
                <a:gd name="T15" fmla="*/ 0 h 964"/>
                <a:gd name="T16" fmla="*/ 764 w 804"/>
                <a:gd name="T17" fmla="*/ 74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4" h="964">
                  <a:moveTo>
                    <a:pt x="764" y="744"/>
                  </a:moveTo>
                  <a:cubicBezTo>
                    <a:pt x="764" y="843"/>
                    <a:pt x="683" y="924"/>
                    <a:pt x="584" y="924"/>
                  </a:cubicBezTo>
                  <a:cubicBezTo>
                    <a:pt x="0" y="924"/>
                    <a:pt x="0" y="924"/>
                    <a:pt x="0" y="924"/>
                  </a:cubicBezTo>
                  <a:cubicBezTo>
                    <a:pt x="0" y="964"/>
                    <a:pt x="0" y="964"/>
                    <a:pt x="0" y="964"/>
                  </a:cubicBezTo>
                  <a:cubicBezTo>
                    <a:pt x="584" y="964"/>
                    <a:pt x="584" y="964"/>
                    <a:pt x="584" y="964"/>
                  </a:cubicBezTo>
                  <a:cubicBezTo>
                    <a:pt x="705" y="964"/>
                    <a:pt x="804" y="865"/>
                    <a:pt x="804" y="744"/>
                  </a:cubicBezTo>
                  <a:cubicBezTo>
                    <a:pt x="804" y="0"/>
                    <a:pt x="804" y="0"/>
                    <a:pt x="804" y="0"/>
                  </a:cubicBezTo>
                  <a:cubicBezTo>
                    <a:pt x="764" y="0"/>
                    <a:pt x="764" y="0"/>
                    <a:pt x="764" y="0"/>
                  </a:cubicBezTo>
                  <a:lnTo>
                    <a:pt x="764" y="744"/>
                  </a:lnTo>
                  <a:close/>
                </a:path>
              </a:pathLst>
            </a:custGeom>
            <a:solidFill>
              <a:schemeClr val="tx1">
                <a:lumMod val="20000"/>
                <a:lumOff val="80000"/>
              </a:schemeClr>
            </a:solidFill>
            <a:ln>
              <a:noFill/>
            </a:ln>
          </p:spPr>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srgbClr val="000000"/>
                </a:solidFill>
                <a:effectLst/>
                <a:uLnTx/>
                <a:uFillTx/>
                <a:latin typeface="思源宋体 Heavy" panose="02020900000000000000" pitchFamily="18" charset="-122"/>
                <a:ea typeface="思源宋体 Heavy" panose="02020900000000000000" pitchFamily="18" charset="-122"/>
              </a:endParaRPr>
            </a:p>
          </p:txBody>
        </p:sp>
        <p:sp>
          <p:nvSpPr>
            <p:cNvPr id="7" name="i$liḓé"/>
            <p:cNvSpPr/>
            <p:nvPr/>
          </p:nvSpPr>
          <p:spPr bwMode="auto">
            <a:xfrm>
              <a:off x="4621848" y="1944000"/>
              <a:ext cx="1970337" cy="2655960"/>
            </a:xfrm>
            <a:custGeom>
              <a:avLst/>
              <a:gdLst>
                <a:gd name="T0" fmla="*/ 40 w 804"/>
                <a:gd name="T1" fmla="*/ 220 h 980"/>
                <a:gd name="T2" fmla="*/ 220 w 804"/>
                <a:gd name="T3" fmla="*/ 40 h 980"/>
                <a:gd name="T4" fmla="*/ 804 w 804"/>
                <a:gd name="T5" fmla="*/ 40 h 980"/>
                <a:gd name="T6" fmla="*/ 804 w 804"/>
                <a:gd name="T7" fmla="*/ 0 h 980"/>
                <a:gd name="T8" fmla="*/ 220 w 804"/>
                <a:gd name="T9" fmla="*/ 0 h 980"/>
                <a:gd name="T10" fmla="*/ 0 w 804"/>
                <a:gd name="T11" fmla="*/ 220 h 980"/>
                <a:gd name="T12" fmla="*/ 0 w 804"/>
                <a:gd name="T13" fmla="*/ 980 h 980"/>
                <a:gd name="T14" fmla="*/ 40 w 804"/>
                <a:gd name="T15" fmla="*/ 980 h 980"/>
                <a:gd name="T16" fmla="*/ 40 w 804"/>
                <a:gd name="T17" fmla="*/ 220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4" h="980">
                  <a:moveTo>
                    <a:pt x="40" y="220"/>
                  </a:moveTo>
                  <a:cubicBezTo>
                    <a:pt x="40" y="121"/>
                    <a:pt x="121" y="40"/>
                    <a:pt x="220" y="40"/>
                  </a:cubicBezTo>
                  <a:cubicBezTo>
                    <a:pt x="804" y="40"/>
                    <a:pt x="804" y="40"/>
                    <a:pt x="804" y="40"/>
                  </a:cubicBezTo>
                  <a:cubicBezTo>
                    <a:pt x="804" y="0"/>
                    <a:pt x="804" y="0"/>
                    <a:pt x="804" y="0"/>
                  </a:cubicBezTo>
                  <a:cubicBezTo>
                    <a:pt x="220" y="0"/>
                    <a:pt x="220" y="0"/>
                    <a:pt x="220" y="0"/>
                  </a:cubicBezTo>
                  <a:cubicBezTo>
                    <a:pt x="99" y="0"/>
                    <a:pt x="0" y="99"/>
                    <a:pt x="0" y="220"/>
                  </a:cubicBezTo>
                  <a:cubicBezTo>
                    <a:pt x="0" y="980"/>
                    <a:pt x="0" y="980"/>
                    <a:pt x="0" y="980"/>
                  </a:cubicBezTo>
                  <a:cubicBezTo>
                    <a:pt x="40" y="980"/>
                    <a:pt x="40" y="980"/>
                    <a:pt x="40" y="980"/>
                  </a:cubicBezTo>
                  <a:lnTo>
                    <a:pt x="40" y="220"/>
                  </a:lnTo>
                  <a:close/>
                </a:path>
              </a:pathLst>
            </a:custGeom>
            <a:solidFill>
              <a:schemeClr val="tx1">
                <a:lumMod val="20000"/>
                <a:lumOff val="80000"/>
              </a:schemeClr>
            </a:solidFill>
            <a:ln>
              <a:noFill/>
            </a:ln>
          </p:spPr>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600" b="0" i="0" u="none" strike="noStrike" kern="1200" cap="none" spc="0" normalizeH="0" baseline="0" noProof="0">
                <a:ln>
                  <a:noFill/>
                </a:ln>
                <a:solidFill>
                  <a:srgbClr val="000000"/>
                </a:solidFill>
                <a:effectLst/>
                <a:uLnTx/>
                <a:uFillTx/>
                <a:latin typeface="思源宋体 Heavy" panose="02020900000000000000" pitchFamily="18" charset="-122"/>
                <a:ea typeface="思源宋体 Heavy" panose="02020900000000000000" pitchFamily="18" charset="-122"/>
              </a:endParaRPr>
            </a:p>
          </p:txBody>
        </p:sp>
        <p:sp>
          <p:nvSpPr>
            <p:cNvPr id="8" name="ïşľïḑê"/>
            <p:cNvSpPr txBox="1"/>
            <p:nvPr/>
          </p:nvSpPr>
          <p:spPr>
            <a:xfrm flipH="1" flipV="1">
              <a:off x="6824949" y="1957805"/>
              <a:ext cx="766845" cy="623062"/>
            </a:xfrm>
            <a:prstGeom prst="rect">
              <a:avLst/>
            </a:prstGeom>
            <a:noFill/>
          </p:spPr>
          <p:txBody>
            <a:bodyPr wrap="square" lIns="91440" tIns="45720" rIns="91440" bIns="45720">
              <a:prstTxWarp prst="textPlain">
                <a:avLst/>
              </a:prstTxWarp>
              <a:norm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F19490"/>
                  </a:solidFill>
                  <a:effectLst/>
                  <a:uLnTx/>
                  <a:uFillTx/>
                  <a:latin typeface="思源宋体 Heavy" panose="02020900000000000000" pitchFamily="18" charset="-122"/>
                  <a:ea typeface="思源宋体 Heavy" panose="02020900000000000000" pitchFamily="18" charset="-122"/>
                </a:rPr>
                <a:t>“</a:t>
              </a:r>
              <a:endParaRPr kumimoji="0" lang="en-US" altLang="zh-CN" sz="1600" b="0" i="0" u="none" strike="noStrike" kern="1200" cap="none" spc="0" normalizeH="0" baseline="0" noProof="0" dirty="0">
                <a:ln>
                  <a:noFill/>
                </a:ln>
                <a:solidFill>
                  <a:srgbClr val="F19490"/>
                </a:solidFill>
                <a:effectLst/>
                <a:uLnTx/>
                <a:uFillTx/>
                <a:latin typeface="思源宋体 Heavy" panose="02020900000000000000" pitchFamily="18" charset="-122"/>
                <a:ea typeface="思源宋体 Heavy" panose="02020900000000000000" pitchFamily="18" charset="-122"/>
              </a:endParaRPr>
            </a:p>
          </p:txBody>
        </p:sp>
        <p:sp>
          <p:nvSpPr>
            <p:cNvPr id="9" name="ísļïḓè"/>
            <p:cNvSpPr txBox="1"/>
            <p:nvPr/>
          </p:nvSpPr>
          <p:spPr>
            <a:xfrm>
              <a:off x="4600206" y="4616119"/>
              <a:ext cx="766845" cy="623062"/>
            </a:xfrm>
            <a:prstGeom prst="rect">
              <a:avLst/>
            </a:prstGeom>
            <a:noFill/>
          </p:spPr>
          <p:txBody>
            <a:bodyPr wrap="square" lIns="91440" tIns="45720" rIns="91440" bIns="45720">
              <a:prstTxWarp prst="textPlain">
                <a:avLst/>
              </a:prstTxWarp>
              <a:norm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F19490"/>
                  </a:solidFill>
                  <a:effectLst/>
                  <a:uLnTx/>
                  <a:uFillTx/>
                  <a:latin typeface="思源宋体 Heavy" panose="02020900000000000000" pitchFamily="18" charset="-122"/>
                  <a:ea typeface="思源宋体 Heavy" panose="02020900000000000000" pitchFamily="18" charset="-122"/>
                </a:rPr>
                <a:t>“</a:t>
              </a:r>
              <a:endParaRPr kumimoji="0" lang="en-US" altLang="zh-CN" sz="1600" b="0" i="0" u="none" strike="noStrike" kern="1200" cap="none" spc="0" normalizeH="0" baseline="0" noProof="0" dirty="0">
                <a:ln>
                  <a:noFill/>
                </a:ln>
                <a:solidFill>
                  <a:srgbClr val="F19490"/>
                </a:solidFill>
                <a:effectLst/>
                <a:uLnTx/>
                <a:uFillTx/>
                <a:latin typeface="思源宋体 Heavy" panose="02020900000000000000" pitchFamily="18" charset="-122"/>
                <a:ea typeface="思源宋体 Heavy" panose="02020900000000000000" pitchFamily="18" charset="-122"/>
              </a:endParaRPr>
            </a:p>
          </p:txBody>
        </p:sp>
      </p:grpSp>
      <p:grpSp>
        <p:nvGrpSpPr>
          <p:cNvPr id="19" name="组合 18"/>
          <p:cNvGrpSpPr/>
          <p:nvPr/>
        </p:nvGrpSpPr>
        <p:grpSpPr>
          <a:xfrm>
            <a:off x="5915485" y="1452722"/>
            <a:ext cx="2952290" cy="520540"/>
            <a:chOff x="3063319" y="2427574"/>
            <a:chExt cx="2952290" cy="520540"/>
          </a:xfrm>
        </p:grpSpPr>
        <p:sp>
          <p:nvSpPr>
            <p:cNvPr id="20" name="ïśḷíḋé"/>
            <p:cNvSpPr/>
            <p:nvPr/>
          </p:nvSpPr>
          <p:spPr bwMode="auto">
            <a:xfrm>
              <a:off x="3063319" y="2428049"/>
              <a:ext cx="520065" cy="520065"/>
            </a:xfrm>
            <a:prstGeom prst="ellipse">
              <a:avLst/>
            </a:prstGeom>
            <a:solidFill>
              <a:srgbClr val="F19490"/>
            </a:solidFill>
            <a:ln w="76200">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sz="1600">
                <a:solidFill>
                  <a:schemeClr val="lt1"/>
                </a:solidFill>
                <a:latin typeface="思源宋体 Heavy" panose="02020900000000000000" pitchFamily="18" charset="-122"/>
                <a:ea typeface="思源宋体 Heavy" panose="02020900000000000000" pitchFamily="18" charset="-122"/>
              </a:endParaRPr>
            </a:p>
          </p:txBody>
        </p:sp>
        <p:sp>
          <p:nvSpPr>
            <p:cNvPr id="21" name="TextBox 13"/>
            <p:cNvSpPr txBox="1"/>
            <p:nvPr/>
          </p:nvSpPr>
          <p:spPr>
            <a:xfrm>
              <a:off x="3681610" y="2427574"/>
              <a:ext cx="2333999" cy="516255"/>
            </a:xfrm>
            <a:prstGeom prst="rect">
              <a:avLst/>
            </a:prstGeom>
            <a:noFill/>
          </p:spPr>
          <p:txBody>
            <a:bodyPr wrap="square" lIns="0" tIns="0" rIns="0" bIns="0" rtlCol="0" anchor="t" anchorCtr="0">
              <a:spAutoFit/>
            </a:bodyPr>
            <a:lstStyle/>
            <a:p>
              <a:pPr defTabSz="1216660">
                <a:lnSpc>
                  <a:spcPct val="120000"/>
                </a:lnSpc>
                <a:spcBef>
                  <a:spcPct val="20000"/>
                </a:spcBef>
                <a:defRPr/>
              </a:pPr>
              <a:r>
                <a:rPr lang="zh-CN" altLang="en-US" sz="2800" b="1" dirty="0">
                  <a:solidFill>
                    <a:schemeClr val="tx1">
                      <a:lumMod val="95000"/>
                      <a:lumOff val="5000"/>
                    </a:schemeClr>
                  </a:solidFill>
                  <a:latin typeface="思源宋体 Heavy" panose="02020900000000000000" pitchFamily="18" charset="-122"/>
                  <a:ea typeface="思源宋体 Heavy" panose="02020900000000000000" pitchFamily="18" charset="-122"/>
                  <a:cs typeface="+mn-ea"/>
                  <a:sym typeface="Calibri" panose="020F0502020204030204" pitchFamily="34" charset="0"/>
                </a:rPr>
                <a:t>示例代码</a:t>
              </a:r>
              <a:endParaRPr lang="zh-CN" altLang="en-US" sz="2800" b="1" dirty="0">
                <a:solidFill>
                  <a:schemeClr val="tx1">
                    <a:lumMod val="95000"/>
                    <a:lumOff val="5000"/>
                  </a:schemeClr>
                </a:solidFill>
                <a:latin typeface="思源宋体 Heavy" panose="02020900000000000000" pitchFamily="18" charset="-122"/>
                <a:ea typeface="思源宋体 Heavy" panose="02020900000000000000" pitchFamily="18" charset="-122"/>
                <a:cs typeface="+mn-ea"/>
                <a:sym typeface="Calibri" panose="020F0502020204030204" pitchFamily="34" charset="0"/>
              </a:endParaRPr>
            </a:p>
          </p:txBody>
        </p:sp>
      </p:grpSp>
      <p:sp>
        <p:nvSpPr>
          <p:cNvPr id="22" name="TextBox 13"/>
          <p:cNvSpPr txBox="1"/>
          <p:nvPr/>
        </p:nvSpPr>
        <p:spPr>
          <a:xfrm>
            <a:off x="1747520" y="2301240"/>
            <a:ext cx="2978150" cy="2338705"/>
          </a:xfrm>
          <a:prstGeom prst="rect">
            <a:avLst/>
          </a:prstGeom>
          <a:noFill/>
        </p:spPr>
        <p:txBody>
          <a:bodyPr wrap="square" lIns="0" tIns="0" rIns="0" bIns="0" rtlCol="0" anchor="t" anchorCtr="0">
            <a:spAutoFit/>
          </a:bodyPr>
          <a:lstStyle/>
          <a:p>
            <a:pPr indent="0" algn="l">
              <a:buFont typeface="Arial" panose="020B0604020202020204" pitchFamily="34" charset="0"/>
              <a:buNone/>
            </a:pPr>
            <a:r>
              <a:rPr lang="en-US" sz="28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CascadeClassifier</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a:t>
            </a:r>
            <a:endParaRPr lang="en-US" sz="28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endParaRPr>
          </a:p>
          <a:p>
            <a:pPr indent="0" algn="l">
              <a:buFont typeface="Arial" panose="020B0604020202020204" pitchFamily="34" charset="0"/>
              <a:buNone/>
            </a:pPr>
            <a:r>
              <a:rPr sz="28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       </a:t>
            </a:r>
            <a:r>
              <a:rPr sz="24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 </a:t>
            </a:r>
            <a:r>
              <a:rPr lang="en-US" sz="24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Opencv中做人脸检测的时候的一个级联分类器，既可以使用Haar，也可以使用LBP特征。</a:t>
            </a:r>
            <a:endParaRPr lang="en-US" altLang="en-US" sz="2400" b="1" dirty="0">
              <a:solidFill>
                <a:schemeClr val="tx1">
                  <a:lumMod val="95000"/>
                  <a:lumOff val="5000"/>
                </a:schemeClr>
              </a:solidFill>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endParaRPr>
          </a:p>
        </p:txBody>
      </p:sp>
      <p:sp>
        <p:nvSpPr>
          <p:cNvPr id="24" name="TextBox 13"/>
          <p:cNvSpPr txBox="1"/>
          <p:nvPr/>
        </p:nvSpPr>
        <p:spPr>
          <a:xfrm>
            <a:off x="5915660" y="2301240"/>
            <a:ext cx="5974080" cy="3138805"/>
          </a:xfrm>
          <a:prstGeom prst="rect">
            <a:avLst/>
          </a:prstGeom>
          <a:noFill/>
        </p:spPr>
        <p:txBody>
          <a:bodyPr wrap="square" lIns="0" tIns="0" rIns="0" bIns="0" rtlCol="0" anchor="t" anchorCtr="0">
            <a:spAutoFit/>
          </a:bodyPr>
          <a:p>
            <a:pPr defTabSz="1216660">
              <a:lnSpc>
                <a:spcPct val="120000"/>
              </a:lnSpc>
              <a:spcBef>
                <a:spcPct val="20000"/>
              </a:spcBef>
              <a:defRPr/>
            </a:pPr>
            <a:r>
              <a:rPr lang="zh-CN" altLang="en-US" sz="2000" b="1" dirty="0">
                <a:solidFill>
                  <a:schemeClr val="tx1">
                    <a:lumMod val="95000"/>
                    <a:lumOff val="5000"/>
                  </a:schemeClr>
                </a:solidFill>
                <a:latin typeface="思源宋体 Heavy" panose="02020900000000000000" pitchFamily="18" charset="-122"/>
                <a:ea typeface="思源宋体 Heavy" panose="02020900000000000000" pitchFamily="18" charset="-122"/>
                <a:cs typeface="+mn-ea"/>
                <a:sym typeface="Calibri" panose="020F0502020204030204" pitchFamily="34" charset="0"/>
              </a:rPr>
              <a:t># 运行之前，检查cascade文件路径是否在相应的目录下</a:t>
            </a:r>
            <a:endParaRPr lang="zh-CN" altLang="en-US" sz="2000" b="1" dirty="0">
              <a:solidFill>
                <a:schemeClr val="tx1">
                  <a:lumMod val="95000"/>
                  <a:lumOff val="5000"/>
                </a:schemeClr>
              </a:solidFill>
              <a:latin typeface="思源宋体 Heavy" panose="02020900000000000000" pitchFamily="18" charset="-122"/>
              <a:ea typeface="思源宋体 Heavy" panose="02020900000000000000" pitchFamily="18" charset="-122"/>
              <a:cs typeface="+mn-ea"/>
              <a:sym typeface="Calibri" panose="020F0502020204030204" pitchFamily="34" charset="0"/>
            </a:endParaRPr>
          </a:p>
          <a:p>
            <a:pPr defTabSz="1216660">
              <a:lnSpc>
                <a:spcPct val="120000"/>
              </a:lnSpc>
              <a:spcBef>
                <a:spcPct val="20000"/>
              </a:spcBef>
              <a:defRPr/>
            </a:pPr>
            <a:r>
              <a:rPr lang="zh-CN" altLang="en-US" sz="2000" b="1" dirty="0">
                <a:solidFill>
                  <a:schemeClr val="tx1">
                    <a:lumMod val="95000"/>
                    <a:lumOff val="5000"/>
                  </a:schemeClr>
                </a:solidFill>
                <a:latin typeface="思源宋体 Heavy" panose="02020900000000000000" pitchFamily="18" charset="-122"/>
                <a:ea typeface="思源宋体 Heavy" panose="02020900000000000000" pitchFamily="18" charset="-122"/>
                <a:cs typeface="+mn-ea"/>
                <a:sym typeface="Calibri" panose="020F0502020204030204" pitchFamily="34" charset="0"/>
              </a:rPr>
              <a:t>face_cascade = cv2.CascadeClassifier('haarcascade_frontalface_default.xml')</a:t>
            </a:r>
            <a:endParaRPr lang="zh-CN" altLang="en-US" sz="2000" b="1" dirty="0">
              <a:solidFill>
                <a:schemeClr val="tx1">
                  <a:lumMod val="95000"/>
                  <a:lumOff val="5000"/>
                </a:schemeClr>
              </a:solidFill>
              <a:latin typeface="思源宋体 Heavy" panose="02020900000000000000" pitchFamily="18" charset="-122"/>
              <a:ea typeface="思源宋体 Heavy" panose="02020900000000000000" pitchFamily="18" charset="-122"/>
              <a:cs typeface="+mn-ea"/>
              <a:sym typeface="Calibri" panose="020F0502020204030204" pitchFamily="34" charset="0"/>
            </a:endParaRPr>
          </a:p>
          <a:p>
            <a:pPr defTabSz="1216660">
              <a:lnSpc>
                <a:spcPct val="120000"/>
              </a:lnSpc>
              <a:spcBef>
                <a:spcPct val="20000"/>
              </a:spcBef>
              <a:defRPr/>
            </a:pPr>
            <a:r>
              <a:rPr lang="zh-CN" altLang="en-US" sz="2000" b="1" dirty="0">
                <a:solidFill>
                  <a:schemeClr val="tx1">
                    <a:lumMod val="95000"/>
                    <a:lumOff val="5000"/>
                  </a:schemeClr>
                </a:solidFill>
                <a:latin typeface="思源宋体 Heavy" panose="02020900000000000000" pitchFamily="18" charset="-122"/>
                <a:ea typeface="思源宋体 Heavy" panose="02020900000000000000" pitchFamily="18" charset="-122"/>
                <a:cs typeface="+mn-ea"/>
                <a:sym typeface="Calibri" panose="020F0502020204030204" pitchFamily="34" charset="0"/>
              </a:rPr>
              <a:t>eye_cascade = cv2.CascadeClassifier('haarcascade_eye.xml')</a:t>
            </a:r>
            <a:endParaRPr lang="zh-CN" altLang="en-US" sz="2000" b="1" dirty="0">
              <a:solidFill>
                <a:schemeClr val="tx1">
                  <a:lumMod val="95000"/>
                  <a:lumOff val="5000"/>
                </a:schemeClr>
              </a:solidFill>
              <a:latin typeface="思源宋体 Heavy" panose="02020900000000000000" pitchFamily="18" charset="-122"/>
              <a:ea typeface="思源宋体 Heavy" panose="02020900000000000000" pitchFamily="18" charset="-122"/>
              <a:cs typeface="+mn-ea"/>
              <a:sym typeface="Calibri" panose="020F0502020204030204" pitchFamily="34" charset="0"/>
            </a:endParaRPr>
          </a:p>
          <a:p>
            <a:pPr defTabSz="1216660">
              <a:lnSpc>
                <a:spcPct val="120000"/>
              </a:lnSpc>
              <a:spcBef>
                <a:spcPct val="20000"/>
              </a:spcBef>
              <a:defRPr/>
            </a:pPr>
            <a:endParaRPr lang="zh-CN" altLang="en-US" sz="2000" b="1" dirty="0">
              <a:solidFill>
                <a:schemeClr val="tx1">
                  <a:lumMod val="95000"/>
                  <a:lumOff val="5000"/>
                </a:schemeClr>
              </a:solidFill>
              <a:latin typeface="思源宋体 Heavy" panose="02020900000000000000" pitchFamily="18" charset="-122"/>
              <a:ea typeface="思源宋体 Heavy" panose="02020900000000000000" pitchFamily="18" charset="-122"/>
              <a:cs typeface="+mn-ea"/>
              <a:sym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anim calcmode="lin" valueType="num">
                                      <p:cBhvr>
                                        <p:cTn id="13" dur="500" fill="hold"/>
                                        <p:tgtEl>
                                          <p:spTgt spid="22"/>
                                        </p:tgtEl>
                                        <p:attrNameLst>
                                          <p:attrName>ppt_x</p:attrName>
                                        </p:attrNameLst>
                                      </p:cBhvr>
                                      <p:tavLst>
                                        <p:tav tm="0">
                                          <p:val>
                                            <p:strVal val="#ppt_x"/>
                                          </p:val>
                                        </p:tav>
                                        <p:tav tm="100000">
                                          <p:val>
                                            <p:strVal val="#ppt_x"/>
                                          </p:val>
                                        </p:tav>
                                      </p:tavLst>
                                    </p:anim>
                                    <p:anim calcmode="lin" valueType="num">
                                      <p:cBhvr>
                                        <p:cTn id="14" dur="500" fill="hold"/>
                                        <p:tgtEl>
                                          <p:spTgt spid="22"/>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2" presetClass="entr" presetSubtype="0" fill="hold"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anim calcmode="lin" valueType="num">
                                      <p:cBhvr>
                                        <p:cTn id="19" dur="500" fill="hold"/>
                                        <p:tgtEl>
                                          <p:spTgt spid="19"/>
                                        </p:tgtEl>
                                        <p:attrNameLst>
                                          <p:attrName>ppt_x</p:attrName>
                                        </p:attrNameLst>
                                      </p:cBhvr>
                                      <p:tavLst>
                                        <p:tav tm="0">
                                          <p:val>
                                            <p:strVal val="#ppt_x"/>
                                          </p:val>
                                        </p:tav>
                                        <p:tav tm="100000">
                                          <p:val>
                                            <p:strVal val="#ppt_x"/>
                                          </p:val>
                                        </p:tav>
                                      </p:tavLst>
                                    </p:anim>
                                    <p:anim calcmode="lin" valueType="num">
                                      <p:cBhvr>
                                        <p:cTn id="20" dur="500" fill="hold"/>
                                        <p:tgtEl>
                                          <p:spTgt spid="19"/>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42" presetClass="entr" presetSubtype="0" fill="hold" grpId="0" nodeType="after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1000"/>
                                        <p:tgtEl>
                                          <p:spTgt spid="24"/>
                                        </p:tgtEl>
                                      </p:cBhvr>
                                    </p:animEffect>
                                    <p:anim calcmode="lin" valueType="num">
                                      <p:cBhvr>
                                        <p:cTn id="25" dur="1000" fill="hold"/>
                                        <p:tgtEl>
                                          <p:spTgt spid="24"/>
                                        </p:tgtEl>
                                        <p:attrNameLst>
                                          <p:attrName>ppt_x</p:attrName>
                                        </p:attrNameLst>
                                      </p:cBhvr>
                                      <p:tavLst>
                                        <p:tav tm="0">
                                          <p:val>
                                            <p:strVal val="#ppt_x"/>
                                          </p:val>
                                        </p:tav>
                                        <p:tav tm="100000">
                                          <p:val>
                                            <p:strVal val="#ppt_x"/>
                                          </p:val>
                                        </p:tav>
                                      </p:tavLst>
                                    </p:anim>
                                    <p:anim calcmode="lin" valueType="num">
                                      <p:cBhvr>
                                        <p:cTn id="2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zh-CN" altLang="en-US" sz="2000" b="1" dirty="0">
                  <a:solidFill>
                    <a:srgbClr val="5C5C6A"/>
                  </a:solidFill>
                  <a:latin typeface="幼圆" panose="02010509060101010101" pitchFamily="49" charset="-122"/>
                  <a:ea typeface="幼圆" panose="02010509060101010101" pitchFamily="49" charset="-122"/>
                  <a:sym typeface="+mn-ea"/>
                </a:rPr>
                <a:t>人脸检测</a:t>
              </a:r>
              <a:endParaRPr lang="zh-CN" sz="2000" b="1" dirty="0">
                <a:solidFill>
                  <a:srgbClr val="5C5C6A"/>
                </a:solidFill>
                <a:latin typeface="Arial" panose="020B0604020202020204" pitchFamily="34" charset="0"/>
                <a:cs typeface="Arial" panose="020B0604020202020204" pitchFamily="34" charset="0"/>
              </a:endParaRPr>
            </a:p>
          </p:txBody>
        </p:sp>
      </p:grpSp>
      <p:grpSp>
        <p:nvGrpSpPr>
          <p:cNvPr id="5" name="组合 4"/>
          <p:cNvGrpSpPr/>
          <p:nvPr/>
        </p:nvGrpSpPr>
        <p:grpSpPr>
          <a:xfrm>
            <a:off x="1562735" y="2313941"/>
            <a:ext cx="5489575" cy="1574164"/>
            <a:chOff x="5558111" y="1858607"/>
            <a:chExt cx="5250583" cy="1401959"/>
          </a:xfrm>
        </p:grpSpPr>
        <p:sp>
          <p:nvSpPr>
            <p:cNvPr id="18" name="文本框 17"/>
            <p:cNvSpPr txBox="1"/>
            <p:nvPr/>
          </p:nvSpPr>
          <p:spPr>
            <a:xfrm>
              <a:off x="6636166" y="1858607"/>
              <a:ext cx="3093866" cy="574583"/>
            </a:xfrm>
            <a:prstGeom prst="rect">
              <a:avLst/>
            </a:prstGeom>
            <a:solidFill>
              <a:srgbClr val="F19490"/>
            </a:solidFill>
          </p:spPr>
          <p:txBody>
            <a:bodyPr wrap="square" rtlCol="0">
              <a:spAutoFit/>
            </a:bodyPr>
            <a:lstStyle/>
            <a:p>
              <a:pPr algn="ctr"/>
              <a:r>
                <a:rPr 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基本代码</a:t>
              </a:r>
              <a:endParaRPr 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TextBox 38"/>
            <p:cNvSpPr txBox="1"/>
            <p:nvPr/>
          </p:nvSpPr>
          <p:spPr>
            <a:xfrm>
              <a:off x="5558111" y="2767420"/>
              <a:ext cx="5250583" cy="493146"/>
            </a:xfrm>
            <a:prstGeom prst="rect">
              <a:avLst/>
            </a:prstGeom>
            <a:noFill/>
          </p:spPr>
          <p:txBody>
            <a:bodyPr wrap="square" lIns="0" tIns="0" rIns="0" bIns="0" rtlCol="0">
              <a:spAutoFit/>
            </a:bodyPr>
            <a:lstStyle/>
            <a:p>
              <a:pPr indent="0" algn="ctr">
                <a:buFont typeface="Arial" panose="020B0604020202020204" pitchFamily="34" charset="0"/>
                <a:buNone/>
              </a:pPr>
              <a:r>
                <a:rPr sz="36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界面布局</a:t>
              </a:r>
              <a:endParaRPr sz="36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endParaRPr>
            </a:p>
          </p:txBody>
        </p:sp>
      </p:grpSp>
      <p:grpSp>
        <p:nvGrpSpPr>
          <p:cNvPr id="21" name="组合 20"/>
          <p:cNvGrpSpPr/>
          <p:nvPr/>
        </p:nvGrpSpPr>
        <p:grpSpPr>
          <a:xfrm rot="16209276">
            <a:off x="7444967" y="1822746"/>
            <a:ext cx="5248569" cy="4390338"/>
            <a:chOff x="-792643" y="1351314"/>
            <a:chExt cx="4275339" cy="3576248"/>
          </a:xfrm>
        </p:grpSpPr>
        <p:grpSp>
          <p:nvGrpSpPr>
            <p:cNvPr id="23" name="组合 22"/>
            <p:cNvGrpSpPr/>
            <p:nvPr/>
          </p:nvGrpSpPr>
          <p:grpSpPr>
            <a:xfrm rot="3085778">
              <a:off x="933122" y="1458968"/>
              <a:ext cx="2657228" cy="2441920"/>
              <a:chOff x="2682435" y="1390960"/>
              <a:chExt cx="5360790" cy="4926420"/>
            </a:xfrm>
          </p:grpSpPr>
          <p:grpSp>
            <p:nvGrpSpPr>
              <p:cNvPr id="35" name="组合 34"/>
              <p:cNvGrpSpPr/>
              <p:nvPr/>
            </p:nvGrpSpPr>
            <p:grpSpPr>
              <a:xfrm rot="309009">
                <a:off x="2682435" y="1390960"/>
                <a:ext cx="5360790" cy="3715617"/>
                <a:chOff x="12257" y="4311304"/>
                <a:chExt cx="5666789" cy="3927709"/>
              </a:xfrm>
            </p:grpSpPr>
            <p:grpSp>
              <p:nvGrpSpPr>
                <p:cNvPr id="37" name="组合 36"/>
                <p:cNvGrpSpPr/>
                <p:nvPr/>
              </p:nvGrpSpPr>
              <p:grpSpPr>
                <a:xfrm>
                  <a:off x="563242" y="4311304"/>
                  <a:ext cx="5115804" cy="3551491"/>
                  <a:chOff x="2435680" y="1515442"/>
                  <a:chExt cx="2790502" cy="1937221"/>
                </a:xfrm>
              </p:grpSpPr>
              <p:grpSp>
                <p:nvGrpSpPr>
                  <p:cNvPr id="39" name="组合 38"/>
                  <p:cNvGrpSpPr/>
                  <p:nvPr/>
                </p:nvGrpSpPr>
                <p:grpSpPr>
                  <a:xfrm rot="7578518">
                    <a:off x="2931341" y="1571066"/>
                    <a:ext cx="1385936" cy="2377258"/>
                    <a:chOff x="1970467" y="-319858"/>
                    <a:chExt cx="1385936" cy="2377258"/>
                  </a:xfrm>
                </p:grpSpPr>
                <p:sp>
                  <p:nvSpPr>
                    <p:cNvPr id="43" name="等腰三角形 42"/>
                    <p:cNvSpPr/>
                    <p:nvPr/>
                  </p:nvSpPr>
                  <p:spPr>
                    <a:xfrm>
                      <a:off x="1974273" y="865909"/>
                      <a:ext cx="1382130" cy="1191491"/>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等腰三角形 43"/>
                    <p:cNvSpPr/>
                    <p:nvPr/>
                  </p:nvSpPr>
                  <p:spPr>
                    <a:xfrm rot="10800000">
                      <a:off x="1970467" y="-319858"/>
                      <a:ext cx="1382130" cy="119149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rot="7578518">
                    <a:off x="3343626" y="1015016"/>
                    <a:ext cx="1382130" cy="2382982"/>
                    <a:chOff x="1974273" y="865909"/>
                    <a:chExt cx="1382130" cy="2382982"/>
                  </a:xfrm>
                </p:grpSpPr>
                <p:sp>
                  <p:nvSpPr>
                    <p:cNvPr id="41" name="等腰三角形 40"/>
                    <p:cNvSpPr/>
                    <p:nvPr/>
                  </p:nvSpPr>
                  <p:spPr>
                    <a:xfrm>
                      <a:off x="1974273" y="865909"/>
                      <a:ext cx="1382130" cy="1191491"/>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等腰三角形 41"/>
                    <p:cNvSpPr/>
                    <p:nvPr/>
                  </p:nvSpPr>
                  <p:spPr>
                    <a:xfrm rot="10800000">
                      <a:off x="1974273" y="2057400"/>
                      <a:ext cx="1382130" cy="119149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8" name="等腰三角形 37"/>
                <p:cNvSpPr/>
                <p:nvPr/>
              </p:nvSpPr>
              <p:spPr>
                <a:xfrm rot="18378518">
                  <a:off x="-162491" y="5879914"/>
                  <a:ext cx="2533847" cy="218435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等腰三角形 35"/>
              <p:cNvSpPr/>
              <p:nvPr/>
            </p:nvSpPr>
            <p:spPr>
              <a:xfrm rot="7887527">
                <a:off x="4020032" y="4085669"/>
                <a:ext cx="2397022" cy="2066399"/>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rot="3085778">
              <a:off x="-900297" y="2377988"/>
              <a:ext cx="2657228" cy="2441920"/>
              <a:chOff x="2682435" y="1390960"/>
              <a:chExt cx="5360790" cy="4926420"/>
            </a:xfrm>
          </p:grpSpPr>
          <p:grpSp>
            <p:nvGrpSpPr>
              <p:cNvPr id="25" name="组合 24"/>
              <p:cNvGrpSpPr/>
              <p:nvPr/>
            </p:nvGrpSpPr>
            <p:grpSpPr>
              <a:xfrm rot="309009">
                <a:off x="2682435" y="1390960"/>
                <a:ext cx="5360790" cy="3715617"/>
                <a:chOff x="12257" y="4311304"/>
                <a:chExt cx="5666789" cy="3927709"/>
              </a:xfrm>
            </p:grpSpPr>
            <p:grpSp>
              <p:nvGrpSpPr>
                <p:cNvPr id="27" name="组合 26"/>
                <p:cNvGrpSpPr/>
                <p:nvPr/>
              </p:nvGrpSpPr>
              <p:grpSpPr>
                <a:xfrm>
                  <a:off x="563242" y="4311304"/>
                  <a:ext cx="5115804" cy="3551491"/>
                  <a:chOff x="2435680" y="1515442"/>
                  <a:chExt cx="2790502" cy="1937221"/>
                </a:xfrm>
              </p:grpSpPr>
              <p:grpSp>
                <p:nvGrpSpPr>
                  <p:cNvPr id="29" name="组合 28"/>
                  <p:cNvGrpSpPr/>
                  <p:nvPr/>
                </p:nvGrpSpPr>
                <p:grpSpPr>
                  <a:xfrm rot="7578518">
                    <a:off x="2931341" y="1571066"/>
                    <a:ext cx="1385936" cy="2377258"/>
                    <a:chOff x="1970467" y="-319858"/>
                    <a:chExt cx="1385936" cy="2377258"/>
                  </a:xfrm>
                </p:grpSpPr>
                <p:sp>
                  <p:nvSpPr>
                    <p:cNvPr id="33" name="等腰三角形 32"/>
                    <p:cNvSpPr/>
                    <p:nvPr/>
                  </p:nvSpPr>
                  <p:spPr>
                    <a:xfrm>
                      <a:off x="1974273" y="865909"/>
                      <a:ext cx="1382130" cy="1191491"/>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rot="10800000">
                      <a:off x="1970467" y="-319858"/>
                      <a:ext cx="1382130" cy="119149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rot="7578518">
                    <a:off x="3343626" y="1015016"/>
                    <a:ext cx="1382130" cy="2382982"/>
                    <a:chOff x="1974273" y="865909"/>
                    <a:chExt cx="1382130" cy="2382982"/>
                  </a:xfrm>
                </p:grpSpPr>
                <p:sp>
                  <p:nvSpPr>
                    <p:cNvPr id="31" name="等腰三角形 30"/>
                    <p:cNvSpPr/>
                    <p:nvPr/>
                  </p:nvSpPr>
                  <p:spPr>
                    <a:xfrm>
                      <a:off x="1974273" y="865909"/>
                      <a:ext cx="1382130" cy="1191491"/>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nvSpPr>
                  <p:spPr>
                    <a:xfrm rot="10800000">
                      <a:off x="1974273" y="2057400"/>
                      <a:ext cx="1382130" cy="119149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8" name="等腰三角形 27"/>
                <p:cNvSpPr/>
                <p:nvPr/>
              </p:nvSpPr>
              <p:spPr>
                <a:xfrm rot="18378518">
                  <a:off x="-162491" y="5879914"/>
                  <a:ext cx="2533847" cy="218435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等腰三角形 25"/>
              <p:cNvSpPr/>
              <p:nvPr/>
            </p:nvSpPr>
            <p:spPr>
              <a:xfrm rot="7887527">
                <a:off x="4020032" y="4085669"/>
                <a:ext cx="2397022" cy="2066399"/>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zh-CN" altLang="en-US" sz="2000" b="1" dirty="0">
                  <a:solidFill>
                    <a:srgbClr val="5C5C6A"/>
                  </a:solidFill>
                  <a:latin typeface="幼圆" panose="02010509060101010101" pitchFamily="49" charset="-122"/>
                  <a:ea typeface="幼圆" panose="02010509060101010101" pitchFamily="49" charset="-122"/>
                  <a:sym typeface="+mn-ea"/>
                </a:rPr>
                <a:t>人脸检测</a:t>
              </a:r>
              <a:endParaRPr lang="zh-CN" altLang="en-US" sz="2000" b="1" dirty="0">
                <a:solidFill>
                  <a:srgbClr val="5C5C6A"/>
                </a:solidFill>
                <a:latin typeface="Arial" panose="020B0604020202020204" pitchFamily="34" charset="0"/>
                <a:cs typeface="Arial" panose="020B0604020202020204" pitchFamily="34" charset="0"/>
              </a:endParaRPr>
            </a:p>
          </p:txBody>
        </p:sp>
      </p:grpSp>
      <p:grpSp>
        <p:nvGrpSpPr>
          <p:cNvPr id="5" name="组合 4"/>
          <p:cNvGrpSpPr/>
          <p:nvPr/>
        </p:nvGrpSpPr>
        <p:grpSpPr>
          <a:xfrm rot="0">
            <a:off x="895350" y="699135"/>
            <a:ext cx="10401300" cy="5760085"/>
            <a:chOff x="811369" y="315308"/>
            <a:chExt cx="10401300" cy="5760085"/>
          </a:xfrm>
        </p:grpSpPr>
        <p:sp>
          <p:nvSpPr>
            <p:cNvPr id="6" name="矩形 5"/>
            <p:cNvSpPr/>
            <p:nvPr/>
          </p:nvSpPr>
          <p:spPr>
            <a:xfrm>
              <a:off x="811369" y="315308"/>
              <a:ext cx="10401300" cy="492125"/>
            </a:xfrm>
            <a:prstGeom prst="rect">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47B588"/>
                    </a:gs>
                    <a:gs pos="87500">
                      <a:srgbClr val="D5E2DD"/>
                    </a:gs>
                    <a:gs pos="75000">
                      <a:srgbClr val="C5DED1"/>
                    </a:gs>
                    <a:gs pos="50000">
                      <a:srgbClr val="49B48A"/>
                    </a:gs>
                    <a:gs pos="100000">
                      <a:srgbClr val="E5E6E8"/>
                    </a:gs>
                  </a:gsLst>
                  <a:lin ang="3600000" scaled="0"/>
                </a:gradFill>
                <a:cs typeface="+mn-ea"/>
                <a:sym typeface="+mn-lt"/>
              </a:endParaRPr>
            </a:p>
          </p:txBody>
        </p:sp>
        <p:sp>
          <p:nvSpPr>
            <p:cNvPr id="7" name="矩形 6"/>
            <p:cNvSpPr/>
            <p:nvPr/>
          </p:nvSpPr>
          <p:spPr>
            <a:xfrm>
              <a:off x="811369" y="974438"/>
              <a:ext cx="10400665" cy="5100955"/>
            </a:xfrm>
            <a:prstGeom prst="rect">
              <a:avLst/>
            </a:prstGeom>
            <a:solidFill>
              <a:srgbClr val="FFB1B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latin typeface="思源宋体 Heavy" panose="02020900000000000000" pitchFamily="18" charset="-122"/>
                <a:ea typeface="思源宋体 Heavy" panose="02020900000000000000" pitchFamily="18" charset="-122"/>
                <a:cs typeface="+mn-ea"/>
                <a:sym typeface="+mn-lt"/>
              </a:endParaRPr>
            </a:p>
          </p:txBody>
        </p:sp>
      </p:grpSp>
      <p:sp>
        <p:nvSpPr>
          <p:cNvPr id="17" name="文本框 16"/>
          <p:cNvSpPr txBox="1"/>
          <p:nvPr/>
        </p:nvSpPr>
        <p:spPr>
          <a:xfrm>
            <a:off x="1051560" y="731520"/>
            <a:ext cx="10088880" cy="460375"/>
          </a:xfrm>
          <a:prstGeom prst="rect">
            <a:avLst/>
          </a:prstGeom>
          <a:noFill/>
        </p:spPr>
        <p:txBody>
          <a:bodyPr wrap="square" rtlCol="0">
            <a:spAutoFit/>
          </a:bodyPr>
          <a:p>
            <a:pPr algn="ctr"/>
            <a:r>
              <a:rPr sz="2400">
                <a:solidFill>
                  <a:schemeClr val="bg1"/>
                </a:solidFill>
              </a:rPr>
              <a:t>创建一个JavaCameraView用于显示图像，以及一个按钮切换前置后置。</a:t>
            </a:r>
            <a:endParaRPr sz="2400">
              <a:solidFill>
                <a:schemeClr val="bg1"/>
              </a:solidFill>
            </a:endParaRPr>
          </a:p>
        </p:txBody>
      </p:sp>
      <p:pic>
        <p:nvPicPr>
          <p:cNvPr id="18" name="图片 18"/>
          <p:cNvPicPr>
            <a:picLocks noChangeAspect="1"/>
          </p:cNvPicPr>
          <p:nvPr/>
        </p:nvPicPr>
        <p:blipFill>
          <a:blip r:embed="rId1"/>
          <a:stretch>
            <a:fillRect/>
          </a:stretch>
        </p:blipFill>
        <p:spPr>
          <a:xfrm>
            <a:off x="1855470" y="1420495"/>
            <a:ext cx="8479790" cy="49771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zh-CN" altLang="en-US" sz="2000" b="1" dirty="0">
                  <a:solidFill>
                    <a:srgbClr val="5C5C6A"/>
                  </a:solidFill>
                  <a:latin typeface="幼圆" panose="02010509060101010101" pitchFamily="49" charset="-122"/>
                  <a:ea typeface="幼圆" panose="02010509060101010101" pitchFamily="49" charset="-122"/>
                  <a:sym typeface="+mn-ea"/>
                </a:rPr>
                <a:t>人脸检测</a:t>
              </a:r>
              <a:endParaRPr lang="zh-CN" sz="2000" b="1" dirty="0">
                <a:solidFill>
                  <a:srgbClr val="5C5C6A"/>
                </a:solidFill>
                <a:latin typeface="Arial" panose="020B0604020202020204" pitchFamily="34" charset="0"/>
                <a:cs typeface="Arial" panose="020B0604020202020204" pitchFamily="34" charset="0"/>
              </a:endParaRPr>
            </a:p>
          </p:txBody>
        </p:sp>
      </p:grpSp>
      <p:grpSp>
        <p:nvGrpSpPr>
          <p:cNvPr id="5" name="组合 4"/>
          <p:cNvGrpSpPr/>
          <p:nvPr/>
        </p:nvGrpSpPr>
        <p:grpSpPr>
          <a:xfrm>
            <a:off x="1562735" y="2313941"/>
            <a:ext cx="5489575" cy="1574164"/>
            <a:chOff x="5558111" y="1858607"/>
            <a:chExt cx="5250583" cy="1401959"/>
          </a:xfrm>
        </p:grpSpPr>
        <p:sp>
          <p:nvSpPr>
            <p:cNvPr id="18" name="文本框 17"/>
            <p:cNvSpPr txBox="1"/>
            <p:nvPr/>
          </p:nvSpPr>
          <p:spPr>
            <a:xfrm>
              <a:off x="6636166" y="1858607"/>
              <a:ext cx="3093866" cy="574583"/>
            </a:xfrm>
            <a:prstGeom prst="rect">
              <a:avLst/>
            </a:prstGeom>
            <a:solidFill>
              <a:srgbClr val="F19490"/>
            </a:solidFill>
          </p:spPr>
          <p:txBody>
            <a:bodyPr wrap="square" rtlCol="0">
              <a:spAutoFit/>
            </a:bodyPr>
            <a:lstStyle/>
            <a:p>
              <a:pPr algn="ctr"/>
              <a:r>
                <a:rPr 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基本代码</a:t>
              </a:r>
              <a:endParaRPr 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TextBox 38"/>
            <p:cNvSpPr txBox="1"/>
            <p:nvPr/>
          </p:nvSpPr>
          <p:spPr>
            <a:xfrm>
              <a:off x="5558111" y="2767420"/>
              <a:ext cx="5250583" cy="493146"/>
            </a:xfrm>
            <a:prstGeom prst="rect">
              <a:avLst/>
            </a:prstGeom>
            <a:noFill/>
          </p:spPr>
          <p:txBody>
            <a:bodyPr wrap="square" lIns="0" tIns="0" rIns="0" bIns="0" rtlCol="0">
              <a:spAutoFit/>
            </a:bodyPr>
            <a:lstStyle/>
            <a:p>
              <a:pPr indent="0" algn="ctr">
                <a:buFont typeface="Arial" panose="020B0604020202020204" pitchFamily="34" charset="0"/>
                <a:buNone/>
              </a:pPr>
              <a:r>
                <a:rPr sz="36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创建一个MainActivity .java</a:t>
              </a:r>
              <a:endParaRPr sz="36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endParaRPr>
            </a:p>
          </p:txBody>
        </p:sp>
      </p:grpSp>
      <p:grpSp>
        <p:nvGrpSpPr>
          <p:cNvPr id="21" name="组合 20"/>
          <p:cNvGrpSpPr/>
          <p:nvPr/>
        </p:nvGrpSpPr>
        <p:grpSpPr>
          <a:xfrm rot="16209276">
            <a:off x="7444967" y="1822746"/>
            <a:ext cx="5248569" cy="4390338"/>
            <a:chOff x="-792643" y="1351314"/>
            <a:chExt cx="4275339" cy="3576248"/>
          </a:xfrm>
        </p:grpSpPr>
        <p:grpSp>
          <p:nvGrpSpPr>
            <p:cNvPr id="23" name="组合 22"/>
            <p:cNvGrpSpPr/>
            <p:nvPr/>
          </p:nvGrpSpPr>
          <p:grpSpPr>
            <a:xfrm rot="3085778">
              <a:off x="933122" y="1458968"/>
              <a:ext cx="2657228" cy="2441920"/>
              <a:chOff x="2682435" y="1390960"/>
              <a:chExt cx="5360790" cy="4926420"/>
            </a:xfrm>
          </p:grpSpPr>
          <p:grpSp>
            <p:nvGrpSpPr>
              <p:cNvPr id="35" name="组合 34"/>
              <p:cNvGrpSpPr/>
              <p:nvPr/>
            </p:nvGrpSpPr>
            <p:grpSpPr>
              <a:xfrm rot="309009">
                <a:off x="2682435" y="1390960"/>
                <a:ext cx="5360790" cy="3715617"/>
                <a:chOff x="12257" y="4311304"/>
                <a:chExt cx="5666789" cy="3927709"/>
              </a:xfrm>
            </p:grpSpPr>
            <p:grpSp>
              <p:nvGrpSpPr>
                <p:cNvPr id="37" name="组合 36"/>
                <p:cNvGrpSpPr/>
                <p:nvPr/>
              </p:nvGrpSpPr>
              <p:grpSpPr>
                <a:xfrm>
                  <a:off x="563242" y="4311304"/>
                  <a:ext cx="5115804" cy="3551491"/>
                  <a:chOff x="2435680" y="1515442"/>
                  <a:chExt cx="2790502" cy="1937221"/>
                </a:xfrm>
              </p:grpSpPr>
              <p:grpSp>
                <p:nvGrpSpPr>
                  <p:cNvPr id="39" name="组合 38"/>
                  <p:cNvGrpSpPr/>
                  <p:nvPr/>
                </p:nvGrpSpPr>
                <p:grpSpPr>
                  <a:xfrm rot="7578518">
                    <a:off x="2931341" y="1571066"/>
                    <a:ext cx="1385936" cy="2377258"/>
                    <a:chOff x="1970467" y="-319858"/>
                    <a:chExt cx="1385936" cy="2377258"/>
                  </a:xfrm>
                </p:grpSpPr>
                <p:sp>
                  <p:nvSpPr>
                    <p:cNvPr id="43" name="等腰三角形 42"/>
                    <p:cNvSpPr/>
                    <p:nvPr/>
                  </p:nvSpPr>
                  <p:spPr>
                    <a:xfrm>
                      <a:off x="1974273" y="865909"/>
                      <a:ext cx="1382130" cy="1191491"/>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等腰三角形 43"/>
                    <p:cNvSpPr/>
                    <p:nvPr/>
                  </p:nvSpPr>
                  <p:spPr>
                    <a:xfrm rot="10800000">
                      <a:off x="1970467" y="-319858"/>
                      <a:ext cx="1382130" cy="119149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rot="7578518">
                    <a:off x="3343626" y="1015016"/>
                    <a:ext cx="1382130" cy="2382982"/>
                    <a:chOff x="1974273" y="865909"/>
                    <a:chExt cx="1382130" cy="2382982"/>
                  </a:xfrm>
                </p:grpSpPr>
                <p:sp>
                  <p:nvSpPr>
                    <p:cNvPr id="41" name="等腰三角形 40"/>
                    <p:cNvSpPr/>
                    <p:nvPr/>
                  </p:nvSpPr>
                  <p:spPr>
                    <a:xfrm>
                      <a:off x="1974273" y="865909"/>
                      <a:ext cx="1382130" cy="1191491"/>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等腰三角形 41"/>
                    <p:cNvSpPr/>
                    <p:nvPr/>
                  </p:nvSpPr>
                  <p:spPr>
                    <a:xfrm rot="10800000">
                      <a:off x="1974273" y="2057400"/>
                      <a:ext cx="1382130" cy="119149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8" name="等腰三角形 37"/>
                <p:cNvSpPr/>
                <p:nvPr/>
              </p:nvSpPr>
              <p:spPr>
                <a:xfrm rot="18378518">
                  <a:off x="-162491" y="5879914"/>
                  <a:ext cx="2533847" cy="218435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等腰三角形 35"/>
              <p:cNvSpPr/>
              <p:nvPr/>
            </p:nvSpPr>
            <p:spPr>
              <a:xfrm rot="7887527">
                <a:off x="4020032" y="4085669"/>
                <a:ext cx="2397022" cy="2066399"/>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rot="3085778">
              <a:off x="-900297" y="2377988"/>
              <a:ext cx="2657228" cy="2441920"/>
              <a:chOff x="2682435" y="1390960"/>
              <a:chExt cx="5360790" cy="4926420"/>
            </a:xfrm>
          </p:grpSpPr>
          <p:grpSp>
            <p:nvGrpSpPr>
              <p:cNvPr id="25" name="组合 24"/>
              <p:cNvGrpSpPr/>
              <p:nvPr/>
            </p:nvGrpSpPr>
            <p:grpSpPr>
              <a:xfrm rot="309009">
                <a:off x="2682435" y="1390960"/>
                <a:ext cx="5360790" cy="3715617"/>
                <a:chOff x="12257" y="4311304"/>
                <a:chExt cx="5666789" cy="3927709"/>
              </a:xfrm>
            </p:grpSpPr>
            <p:grpSp>
              <p:nvGrpSpPr>
                <p:cNvPr id="27" name="组合 26"/>
                <p:cNvGrpSpPr/>
                <p:nvPr/>
              </p:nvGrpSpPr>
              <p:grpSpPr>
                <a:xfrm>
                  <a:off x="563242" y="4311304"/>
                  <a:ext cx="5115804" cy="3551491"/>
                  <a:chOff x="2435680" y="1515442"/>
                  <a:chExt cx="2790502" cy="1937221"/>
                </a:xfrm>
              </p:grpSpPr>
              <p:grpSp>
                <p:nvGrpSpPr>
                  <p:cNvPr id="29" name="组合 28"/>
                  <p:cNvGrpSpPr/>
                  <p:nvPr/>
                </p:nvGrpSpPr>
                <p:grpSpPr>
                  <a:xfrm rot="7578518">
                    <a:off x="2931341" y="1571066"/>
                    <a:ext cx="1385936" cy="2377258"/>
                    <a:chOff x="1970467" y="-319858"/>
                    <a:chExt cx="1385936" cy="2377258"/>
                  </a:xfrm>
                </p:grpSpPr>
                <p:sp>
                  <p:nvSpPr>
                    <p:cNvPr id="33" name="等腰三角形 32"/>
                    <p:cNvSpPr/>
                    <p:nvPr/>
                  </p:nvSpPr>
                  <p:spPr>
                    <a:xfrm>
                      <a:off x="1974273" y="865909"/>
                      <a:ext cx="1382130" cy="1191491"/>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rot="10800000">
                      <a:off x="1970467" y="-319858"/>
                      <a:ext cx="1382130" cy="119149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rot="7578518">
                    <a:off x="3343626" y="1015016"/>
                    <a:ext cx="1382130" cy="2382982"/>
                    <a:chOff x="1974273" y="865909"/>
                    <a:chExt cx="1382130" cy="2382982"/>
                  </a:xfrm>
                </p:grpSpPr>
                <p:sp>
                  <p:nvSpPr>
                    <p:cNvPr id="31" name="等腰三角形 30"/>
                    <p:cNvSpPr/>
                    <p:nvPr/>
                  </p:nvSpPr>
                  <p:spPr>
                    <a:xfrm>
                      <a:off x="1974273" y="865909"/>
                      <a:ext cx="1382130" cy="1191491"/>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nvSpPr>
                  <p:spPr>
                    <a:xfrm rot="10800000">
                      <a:off x="1974273" y="2057400"/>
                      <a:ext cx="1382130" cy="119149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8" name="等腰三角形 27"/>
                <p:cNvSpPr/>
                <p:nvPr/>
              </p:nvSpPr>
              <p:spPr>
                <a:xfrm rot="18378518">
                  <a:off x="-162491" y="5879914"/>
                  <a:ext cx="2533847" cy="218435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等腰三角形 25"/>
              <p:cNvSpPr/>
              <p:nvPr/>
            </p:nvSpPr>
            <p:spPr>
              <a:xfrm rot="7887527">
                <a:off x="4020032" y="4085669"/>
                <a:ext cx="2397022" cy="2066399"/>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zh-CN" altLang="en-US" sz="2000" b="1" dirty="0">
                  <a:solidFill>
                    <a:srgbClr val="5C5C6A"/>
                  </a:solidFill>
                  <a:latin typeface="幼圆" panose="02010509060101010101" pitchFamily="49" charset="-122"/>
                  <a:ea typeface="幼圆" panose="02010509060101010101" pitchFamily="49" charset="-122"/>
                  <a:sym typeface="+mn-ea"/>
                </a:rPr>
                <a:t>人脸检测</a:t>
              </a:r>
              <a:endParaRPr lang="zh-CN" altLang="en-US" sz="2000" b="1" dirty="0">
                <a:solidFill>
                  <a:srgbClr val="5C5C6A"/>
                </a:solidFill>
                <a:latin typeface="Arial" panose="020B0604020202020204" pitchFamily="34" charset="0"/>
                <a:cs typeface="Arial" panose="020B0604020202020204" pitchFamily="34" charset="0"/>
              </a:endParaRPr>
            </a:p>
          </p:txBody>
        </p:sp>
      </p:grpSp>
      <p:grpSp>
        <p:nvGrpSpPr>
          <p:cNvPr id="5" name="组合 4"/>
          <p:cNvGrpSpPr/>
          <p:nvPr/>
        </p:nvGrpSpPr>
        <p:grpSpPr>
          <a:xfrm rot="0">
            <a:off x="895350" y="699135"/>
            <a:ext cx="10401300" cy="5760085"/>
            <a:chOff x="811369" y="315308"/>
            <a:chExt cx="10401300" cy="5760085"/>
          </a:xfrm>
        </p:grpSpPr>
        <p:sp>
          <p:nvSpPr>
            <p:cNvPr id="6" name="矩形 5"/>
            <p:cNvSpPr/>
            <p:nvPr/>
          </p:nvSpPr>
          <p:spPr>
            <a:xfrm>
              <a:off x="811369" y="315308"/>
              <a:ext cx="10401300" cy="492125"/>
            </a:xfrm>
            <a:prstGeom prst="rect">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47B588"/>
                    </a:gs>
                    <a:gs pos="87500">
                      <a:srgbClr val="D5E2DD"/>
                    </a:gs>
                    <a:gs pos="75000">
                      <a:srgbClr val="C5DED1"/>
                    </a:gs>
                    <a:gs pos="50000">
                      <a:srgbClr val="49B48A"/>
                    </a:gs>
                    <a:gs pos="100000">
                      <a:srgbClr val="E5E6E8"/>
                    </a:gs>
                  </a:gsLst>
                  <a:lin ang="3600000" scaled="0"/>
                </a:gradFill>
                <a:cs typeface="+mn-ea"/>
                <a:sym typeface="+mn-lt"/>
              </a:endParaRPr>
            </a:p>
          </p:txBody>
        </p:sp>
        <p:sp>
          <p:nvSpPr>
            <p:cNvPr id="7" name="矩形 6"/>
            <p:cNvSpPr/>
            <p:nvPr/>
          </p:nvSpPr>
          <p:spPr>
            <a:xfrm>
              <a:off x="811369" y="974438"/>
              <a:ext cx="10400665" cy="5100955"/>
            </a:xfrm>
            <a:prstGeom prst="rect">
              <a:avLst/>
            </a:prstGeom>
            <a:solidFill>
              <a:srgbClr val="FFB1B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latin typeface="思源宋体 Heavy" panose="02020900000000000000" pitchFamily="18" charset="-122"/>
                <a:ea typeface="思源宋体 Heavy" panose="02020900000000000000" pitchFamily="18" charset="-122"/>
                <a:cs typeface="+mn-ea"/>
                <a:sym typeface="+mn-lt"/>
              </a:endParaRPr>
            </a:p>
          </p:txBody>
        </p:sp>
      </p:grpSp>
      <p:sp>
        <p:nvSpPr>
          <p:cNvPr id="17" name="文本框 16"/>
          <p:cNvSpPr txBox="1"/>
          <p:nvPr/>
        </p:nvSpPr>
        <p:spPr>
          <a:xfrm>
            <a:off x="1051560" y="731520"/>
            <a:ext cx="10088880" cy="460375"/>
          </a:xfrm>
          <a:prstGeom prst="rect">
            <a:avLst/>
          </a:prstGeom>
          <a:noFill/>
        </p:spPr>
        <p:txBody>
          <a:bodyPr wrap="square" rtlCol="0">
            <a:spAutoFit/>
          </a:bodyPr>
          <a:p>
            <a:pPr algn="ctr"/>
            <a:r>
              <a:rPr sz="2400">
                <a:solidFill>
                  <a:schemeClr val="bg1"/>
                </a:solidFill>
              </a:rPr>
              <a:t>实现打开相机权限请求</a:t>
            </a:r>
            <a:endParaRPr sz="2400">
              <a:solidFill>
                <a:schemeClr val="bg1"/>
              </a:solidFill>
            </a:endParaRPr>
          </a:p>
        </p:txBody>
      </p:sp>
      <p:pic>
        <p:nvPicPr>
          <p:cNvPr id="31" name="图片 1"/>
          <p:cNvPicPr>
            <a:picLocks noChangeAspect="1"/>
          </p:cNvPicPr>
          <p:nvPr/>
        </p:nvPicPr>
        <p:blipFill>
          <a:blip r:embed="rId1"/>
          <a:stretch>
            <a:fillRect/>
          </a:stretch>
        </p:blipFill>
        <p:spPr>
          <a:xfrm>
            <a:off x="3091815" y="1456690"/>
            <a:ext cx="6009005" cy="4903470"/>
          </a:xfrm>
          <a:prstGeom prst="rect">
            <a:avLst/>
          </a:prstGeom>
          <a:noFill/>
          <a:ln w="9525">
            <a:solidFill>
              <a:schemeClr val="tx1"/>
            </a:solidFill>
          </a:ln>
        </p:spPr>
      </p:pic>
      <p:pic>
        <p:nvPicPr>
          <p:cNvPr id="32" name="图片 2"/>
          <p:cNvPicPr>
            <a:picLocks noChangeAspect="1"/>
          </p:cNvPicPr>
          <p:nvPr/>
        </p:nvPicPr>
        <p:blipFill>
          <a:blip r:embed="rId2"/>
          <a:stretch>
            <a:fillRect/>
          </a:stretch>
        </p:blipFill>
        <p:spPr>
          <a:xfrm>
            <a:off x="2176780" y="1929765"/>
            <a:ext cx="7837170" cy="3957320"/>
          </a:xfrm>
          <a:prstGeom prst="rect">
            <a:avLst/>
          </a:prstGeom>
          <a:noFill/>
          <a:ln w="9525">
            <a:solidFill>
              <a:schemeClr val="tx1"/>
            </a:solid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childTnLst>
                    </p:cTn>
                  </p:par>
                  <p:par>
                    <p:cTn id="12" fill="hold">
                      <p:stCondLst>
                        <p:cond delay="indefinite"/>
                      </p:stCondLst>
                      <p:childTnLst>
                        <p:par>
                          <p:cTn id="13" fill="hold">
                            <p:stCondLst>
                              <p:cond delay="0"/>
                            </p:stCondLst>
                            <p:childTnLst>
                              <p:par>
                                <p:cTn id="14" presetID="17" presetClass="exit" presetSubtype="10" fill="hold" nodeType="clickEffect">
                                  <p:stCondLst>
                                    <p:cond delay="0"/>
                                  </p:stCondLst>
                                  <p:childTnLst>
                                    <p:anim calcmode="lin" valueType="num">
                                      <p:cBhvr>
                                        <p:cTn id="15" dur="500"/>
                                        <p:tgtEl>
                                          <p:spTgt spid="31"/>
                                        </p:tgtEl>
                                        <p:attrNameLst>
                                          <p:attrName>ppt_w</p:attrName>
                                        </p:attrNameLst>
                                      </p:cBhvr>
                                      <p:tavLst>
                                        <p:tav tm="0">
                                          <p:val>
                                            <p:strVal val="ppt_w"/>
                                          </p:val>
                                        </p:tav>
                                        <p:tav tm="100000">
                                          <p:val>
                                            <p:fltVal val="0"/>
                                          </p:val>
                                        </p:tav>
                                      </p:tavLst>
                                    </p:anim>
                                    <p:anim calcmode="lin" valueType="num">
                                      <p:cBhvr>
                                        <p:cTn id="16" dur="500"/>
                                        <p:tgtEl>
                                          <p:spTgt spid="31"/>
                                        </p:tgtEl>
                                        <p:attrNameLst>
                                          <p:attrName>ppt_h</p:attrName>
                                        </p:attrNameLst>
                                      </p:cBhvr>
                                      <p:tavLst>
                                        <p:tav tm="0">
                                          <p:val>
                                            <p:strVal val="ppt_h"/>
                                          </p:val>
                                        </p:tav>
                                        <p:tav tm="100000">
                                          <p:val>
                                            <p:strVal val="ppt_h"/>
                                          </p:val>
                                        </p:tav>
                                      </p:tavLst>
                                    </p:anim>
                                    <p:set>
                                      <p:cBhvr>
                                        <p:cTn id="17" dur="1" fill="hold">
                                          <p:stCondLst>
                                            <p:cond delay="499"/>
                                          </p:stCondLst>
                                        </p:cTn>
                                        <p:tgtEl>
                                          <p:spTgt spid="31"/>
                                        </p:tgtEl>
                                        <p:attrNameLst>
                                          <p:attrName>style.visibility</p:attrName>
                                        </p:attrNameLst>
                                      </p:cBhvr>
                                      <p:to>
                                        <p:strVal val="hidden"/>
                                      </p:to>
                                    </p:se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zh-CN" altLang="en-US" sz="2000" b="1" dirty="0">
                  <a:solidFill>
                    <a:srgbClr val="5C5C6A"/>
                  </a:solidFill>
                  <a:latin typeface="幼圆" panose="02010509060101010101" pitchFamily="49" charset="-122"/>
                  <a:ea typeface="幼圆" panose="02010509060101010101" pitchFamily="49" charset="-122"/>
                  <a:sym typeface="+mn-ea"/>
                </a:rPr>
                <a:t>人脸检测</a:t>
              </a:r>
              <a:endParaRPr lang="zh-CN" sz="2000" b="1" dirty="0">
                <a:solidFill>
                  <a:srgbClr val="5C5C6A"/>
                </a:solidFill>
                <a:latin typeface="Arial" panose="020B0604020202020204" pitchFamily="34" charset="0"/>
                <a:cs typeface="Arial" panose="020B0604020202020204" pitchFamily="34" charset="0"/>
              </a:endParaRPr>
            </a:p>
          </p:txBody>
        </p:sp>
      </p:grpSp>
      <p:grpSp>
        <p:nvGrpSpPr>
          <p:cNvPr id="5" name="组合 4"/>
          <p:cNvGrpSpPr/>
          <p:nvPr/>
        </p:nvGrpSpPr>
        <p:grpSpPr>
          <a:xfrm>
            <a:off x="1562735" y="2313941"/>
            <a:ext cx="5489575" cy="1574164"/>
            <a:chOff x="5558111" y="1858607"/>
            <a:chExt cx="5250583" cy="1401959"/>
          </a:xfrm>
        </p:grpSpPr>
        <p:sp>
          <p:nvSpPr>
            <p:cNvPr id="18" name="文本框 17"/>
            <p:cNvSpPr txBox="1"/>
            <p:nvPr/>
          </p:nvSpPr>
          <p:spPr>
            <a:xfrm>
              <a:off x="6636166" y="1858607"/>
              <a:ext cx="3093866" cy="574583"/>
            </a:xfrm>
            <a:prstGeom prst="rect">
              <a:avLst/>
            </a:prstGeom>
            <a:solidFill>
              <a:srgbClr val="F19490"/>
            </a:solidFill>
          </p:spPr>
          <p:txBody>
            <a:bodyPr wrap="square" rtlCol="0">
              <a:spAutoFit/>
            </a:bodyPr>
            <a:lstStyle/>
            <a:p>
              <a:pPr algn="ctr"/>
              <a:r>
                <a:rPr 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基本代码</a:t>
              </a:r>
              <a:endParaRPr 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TextBox 38"/>
            <p:cNvSpPr txBox="1"/>
            <p:nvPr/>
          </p:nvSpPr>
          <p:spPr>
            <a:xfrm>
              <a:off x="5558111" y="2767420"/>
              <a:ext cx="5250583" cy="493146"/>
            </a:xfrm>
            <a:prstGeom prst="rect">
              <a:avLst/>
            </a:prstGeom>
            <a:noFill/>
          </p:spPr>
          <p:txBody>
            <a:bodyPr wrap="square" lIns="0" tIns="0" rIns="0" bIns="0" rtlCol="0">
              <a:spAutoFit/>
            </a:bodyPr>
            <a:lstStyle/>
            <a:p>
              <a:pPr indent="0" algn="ctr">
                <a:buFont typeface="Arial" panose="020B0604020202020204" pitchFamily="34" charset="0"/>
                <a:buNone/>
              </a:pPr>
              <a:r>
                <a:rPr sz="36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创建一个detectActivity.java</a:t>
              </a:r>
              <a:endParaRPr sz="36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endParaRPr>
            </a:p>
          </p:txBody>
        </p:sp>
      </p:grpSp>
      <p:grpSp>
        <p:nvGrpSpPr>
          <p:cNvPr id="21" name="组合 20"/>
          <p:cNvGrpSpPr/>
          <p:nvPr/>
        </p:nvGrpSpPr>
        <p:grpSpPr>
          <a:xfrm rot="16209276">
            <a:off x="7444967" y="1822746"/>
            <a:ext cx="5248569" cy="4390338"/>
            <a:chOff x="-792643" y="1351314"/>
            <a:chExt cx="4275339" cy="3576248"/>
          </a:xfrm>
        </p:grpSpPr>
        <p:grpSp>
          <p:nvGrpSpPr>
            <p:cNvPr id="23" name="组合 22"/>
            <p:cNvGrpSpPr/>
            <p:nvPr/>
          </p:nvGrpSpPr>
          <p:grpSpPr>
            <a:xfrm rot="3085778">
              <a:off x="933122" y="1458968"/>
              <a:ext cx="2657228" cy="2441920"/>
              <a:chOff x="2682435" y="1390960"/>
              <a:chExt cx="5360790" cy="4926420"/>
            </a:xfrm>
          </p:grpSpPr>
          <p:grpSp>
            <p:nvGrpSpPr>
              <p:cNvPr id="35" name="组合 34"/>
              <p:cNvGrpSpPr/>
              <p:nvPr/>
            </p:nvGrpSpPr>
            <p:grpSpPr>
              <a:xfrm rot="309009">
                <a:off x="2682435" y="1390960"/>
                <a:ext cx="5360790" cy="3715617"/>
                <a:chOff x="12257" y="4311304"/>
                <a:chExt cx="5666789" cy="3927709"/>
              </a:xfrm>
            </p:grpSpPr>
            <p:grpSp>
              <p:nvGrpSpPr>
                <p:cNvPr id="37" name="组合 36"/>
                <p:cNvGrpSpPr/>
                <p:nvPr/>
              </p:nvGrpSpPr>
              <p:grpSpPr>
                <a:xfrm>
                  <a:off x="563242" y="4311304"/>
                  <a:ext cx="5115804" cy="3551491"/>
                  <a:chOff x="2435680" y="1515442"/>
                  <a:chExt cx="2790502" cy="1937221"/>
                </a:xfrm>
              </p:grpSpPr>
              <p:grpSp>
                <p:nvGrpSpPr>
                  <p:cNvPr id="39" name="组合 38"/>
                  <p:cNvGrpSpPr/>
                  <p:nvPr/>
                </p:nvGrpSpPr>
                <p:grpSpPr>
                  <a:xfrm rot="7578518">
                    <a:off x="2931341" y="1571066"/>
                    <a:ext cx="1385936" cy="2377258"/>
                    <a:chOff x="1970467" y="-319858"/>
                    <a:chExt cx="1385936" cy="2377258"/>
                  </a:xfrm>
                </p:grpSpPr>
                <p:sp>
                  <p:nvSpPr>
                    <p:cNvPr id="43" name="等腰三角形 42"/>
                    <p:cNvSpPr/>
                    <p:nvPr/>
                  </p:nvSpPr>
                  <p:spPr>
                    <a:xfrm>
                      <a:off x="1974273" y="865909"/>
                      <a:ext cx="1382130" cy="1191491"/>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等腰三角形 43"/>
                    <p:cNvSpPr/>
                    <p:nvPr/>
                  </p:nvSpPr>
                  <p:spPr>
                    <a:xfrm rot="10800000">
                      <a:off x="1970467" y="-319858"/>
                      <a:ext cx="1382130" cy="119149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rot="7578518">
                    <a:off x="3343626" y="1015016"/>
                    <a:ext cx="1382130" cy="2382982"/>
                    <a:chOff x="1974273" y="865909"/>
                    <a:chExt cx="1382130" cy="2382982"/>
                  </a:xfrm>
                </p:grpSpPr>
                <p:sp>
                  <p:nvSpPr>
                    <p:cNvPr id="41" name="等腰三角形 40"/>
                    <p:cNvSpPr/>
                    <p:nvPr/>
                  </p:nvSpPr>
                  <p:spPr>
                    <a:xfrm>
                      <a:off x="1974273" y="865909"/>
                      <a:ext cx="1382130" cy="1191491"/>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等腰三角形 41"/>
                    <p:cNvSpPr/>
                    <p:nvPr/>
                  </p:nvSpPr>
                  <p:spPr>
                    <a:xfrm rot="10800000">
                      <a:off x="1974273" y="2057400"/>
                      <a:ext cx="1382130" cy="119149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8" name="等腰三角形 37"/>
                <p:cNvSpPr/>
                <p:nvPr/>
              </p:nvSpPr>
              <p:spPr>
                <a:xfrm rot="18378518">
                  <a:off x="-162491" y="5879914"/>
                  <a:ext cx="2533847" cy="218435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等腰三角形 35"/>
              <p:cNvSpPr/>
              <p:nvPr/>
            </p:nvSpPr>
            <p:spPr>
              <a:xfrm rot="7887527">
                <a:off x="4020032" y="4085669"/>
                <a:ext cx="2397022" cy="2066399"/>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rot="3085778">
              <a:off x="-900297" y="2377988"/>
              <a:ext cx="2657228" cy="2441920"/>
              <a:chOff x="2682435" y="1390960"/>
              <a:chExt cx="5360790" cy="4926420"/>
            </a:xfrm>
          </p:grpSpPr>
          <p:grpSp>
            <p:nvGrpSpPr>
              <p:cNvPr id="25" name="组合 24"/>
              <p:cNvGrpSpPr/>
              <p:nvPr/>
            </p:nvGrpSpPr>
            <p:grpSpPr>
              <a:xfrm rot="309009">
                <a:off x="2682435" y="1390960"/>
                <a:ext cx="5360790" cy="3715617"/>
                <a:chOff x="12257" y="4311304"/>
                <a:chExt cx="5666789" cy="3927709"/>
              </a:xfrm>
            </p:grpSpPr>
            <p:grpSp>
              <p:nvGrpSpPr>
                <p:cNvPr id="27" name="组合 26"/>
                <p:cNvGrpSpPr/>
                <p:nvPr/>
              </p:nvGrpSpPr>
              <p:grpSpPr>
                <a:xfrm>
                  <a:off x="563242" y="4311304"/>
                  <a:ext cx="5115804" cy="3551491"/>
                  <a:chOff x="2435680" y="1515442"/>
                  <a:chExt cx="2790502" cy="1937221"/>
                </a:xfrm>
              </p:grpSpPr>
              <p:grpSp>
                <p:nvGrpSpPr>
                  <p:cNvPr id="29" name="组合 28"/>
                  <p:cNvGrpSpPr/>
                  <p:nvPr/>
                </p:nvGrpSpPr>
                <p:grpSpPr>
                  <a:xfrm rot="7578518">
                    <a:off x="2931341" y="1571066"/>
                    <a:ext cx="1385936" cy="2377258"/>
                    <a:chOff x="1970467" y="-319858"/>
                    <a:chExt cx="1385936" cy="2377258"/>
                  </a:xfrm>
                </p:grpSpPr>
                <p:sp>
                  <p:nvSpPr>
                    <p:cNvPr id="33" name="等腰三角形 32"/>
                    <p:cNvSpPr/>
                    <p:nvPr/>
                  </p:nvSpPr>
                  <p:spPr>
                    <a:xfrm>
                      <a:off x="1974273" y="865909"/>
                      <a:ext cx="1382130" cy="1191491"/>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rot="10800000">
                      <a:off x="1970467" y="-319858"/>
                      <a:ext cx="1382130" cy="119149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rot="7578518">
                    <a:off x="3343626" y="1015016"/>
                    <a:ext cx="1382130" cy="2382982"/>
                    <a:chOff x="1974273" y="865909"/>
                    <a:chExt cx="1382130" cy="2382982"/>
                  </a:xfrm>
                </p:grpSpPr>
                <p:sp>
                  <p:nvSpPr>
                    <p:cNvPr id="31" name="等腰三角形 30"/>
                    <p:cNvSpPr/>
                    <p:nvPr/>
                  </p:nvSpPr>
                  <p:spPr>
                    <a:xfrm>
                      <a:off x="1974273" y="865909"/>
                      <a:ext cx="1382130" cy="1191491"/>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nvSpPr>
                  <p:spPr>
                    <a:xfrm rot="10800000">
                      <a:off x="1974273" y="2057400"/>
                      <a:ext cx="1382130" cy="119149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8" name="等腰三角形 27"/>
                <p:cNvSpPr/>
                <p:nvPr/>
              </p:nvSpPr>
              <p:spPr>
                <a:xfrm rot="18378518">
                  <a:off x="-162491" y="5879914"/>
                  <a:ext cx="2533847" cy="218435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等腰三角形 25"/>
              <p:cNvSpPr/>
              <p:nvPr/>
            </p:nvSpPr>
            <p:spPr>
              <a:xfrm rot="7887527">
                <a:off x="4020032" y="4085669"/>
                <a:ext cx="2397022" cy="2066399"/>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zh-CN" altLang="en-US" sz="2000" b="1" dirty="0">
                  <a:solidFill>
                    <a:srgbClr val="5C5C6A"/>
                  </a:solidFill>
                  <a:latin typeface="幼圆" panose="02010509060101010101" pitchFamily="49" charset="-122"/>
                  <a:ea typeface="幼圆" panose="02010509060101010101" pitchFamily="49" charset="-122"/>
                  <a:sym typeface="+mn-ea"/>
                </a:rPr>
                <a:t>人脸检测</a:t>
              </a:r>
              <a:endParaRPr lang="zh-CN" altLang="en-US" sz="2000" b="1" dirty="0">
                <a:solidFill>
                  <a:srgbClr val="5C5C6A"/>
                </a:solidFill>
                <a:latin typeface="Arial" panose="020B0604020202020204" pitchFamily="34" charset="0"/>
                <a:cs typeface="Arial" panose="020B0604020202020204" pitchFamily="34" charset="0"/>
              </a:endParaRPr>
            </a:p>
          </p:txBody>
        </p:sp>
      </p:grpSp>
      <p:grpSp>
        <p:nvGrpSpPr>
          <p:cNvPr id="5" name="组合 4"/>
          <p:cNvGrpSpPr/>
          <p:nvPr/>
        </p:nvGrpSpPr>
        <p:grpSpPr>
          <a:xfrm rot="0">
            <a:off x="895350" y="699135"/>
            <a:ext cx="10401300" cy="5760085"/>
            <a:chOff x="811369" y="315308"/>
            <a:chExt cx="10401300" cy="5760085"/>
          </a:xfrm>
        </p:grpSpPr>
        <p:sp>
          <p:nvSpPr>
            <p:cNvPr id="6" name="矩形 5"/>
            <p:cNvSpPr/>
            <p:nvPr/>
          </p:nvSpPr>
          <p:spPr>
            <a:xfrm>
              <a:off x="811369" y="315308"/>
              <a:ext cx="10401300" cy="1231265"/>
            </a:xfrm>
            <a:prstGeom prst="rect">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47B588"/>
                    </a:gs>
                    <a:gs pos="87500">
                      <a:srgbClr val="D5E2DD"/>
                    </a:gs>
                    <a:gs pos="75000">
                      <a:srgbClr val="C5DED1"/>
                    </a:gs>
                    <a:gs pos="50000">
                      <a:srgbClr val="49B48A"/>
                    </a:gs>
                    <a:gs pos="100000">
                      <a:srgbClr val="E5E6E8"/>
                    </a:gs>
                  </a:gsLst>
                  <a:lin ang="3600000" scaled="0"/>
                </a:gradFill>
                <a:cs typeface="+mn-ea"/>
                <a:sym typeface="+mn-lt"/>
              </a:endParaRPr>
            </a:p>
          </p:txBody>
        </p:sp>
        <p:sp>
          <p:nvSpPr>
            <p:cNvPr id="7" name="矩形 6"/>
            <p:cNvSpPr/>
            <p:nvPr/>
          </p:nvSpPr>
          <p:spPr>
            <a:xfrm>
              <a:off x="811369" y="1704053"/>
              <a:ext cx="10400665" cy="4371340"/>
            </a:xfrm>
            <a:prstGeom prst="rect">
              <a:avLst/>
            </a:prstGeom>
            <a:solidFill>
              <a:srgbClr val="FFB1B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latin typeface="思源宋体 Heavy" panose="02020900000000000000" pitchFamily="18" charset="-122"/>
                <a:ea typeface="思源宋体 Heavy" panose="02020900000000000000" pitchFamily="18" charset="-122"/>
                <a:cs typeface="+mn-ea"/>
                <a:sym typeface="+mn-lt"/>
              </a:endParaRPr>
            </a:p>
          </p:txBody>
        </p:sp>
      </p:grpSp>
      <p:sp>
        <p:nvSpPr>
          <p:cNvPr id="17" name="文本框 16"/>
          <p:cNvSpPr txBox="1"/>
          <p:nvPr/>
        </p:nvSpPr>
        <p:spPr>
          <a:xfrm>
            <a:off x="1051560" y="731520"/>
            <a:ext cx="10088880" cy="1198880"/>
          </a:xfrm>
          <a:prstGeom prst="rect">
            <a:avLst/>
          </a:prstGeom>
          <a:noFill/>
        </p:spPr>
        <p:txBody>
          <a:bodyPr wrap="square" rtlCol="0">
            <a:spAutoFit/>
          </a:bodyPr>
          <a:p>
            <a:pPr algn="ctr"/>
            <a:r>
              <a:rPr sz="2400">
                <a:solidFill>
                  <a:schemeClr val="bg1"/>
                </a:solidFill>
              </a:rPr>
              <a:t>定义如</a:t>
            </a:r>
            <a:r>
              <a:rPr lang="zh-CN" sz="2400">
                <a:solidFill>
                  <a:schemeClr val="bg1"/>
                </a:solidFill>
              </a:rPr>
              <a:t>下</a:t>
            </a:r>
            <a:r>
              <a:rPr sz="2400">
                <a:solidFill>
                  <a:schemeClr val="bg1"/>
                </a:solidFill>
              </a:rPr>
              <a:t>变量，用来获取摄像机cameraView，级联分类器classifier，Mat对象grayscaleImage包含了图像的各种基本信息与图像像素数据。isFrontCamera用来判断是不是前置摄像头。</a:t>
            </a:r>
            <a:endParaRPr sz="2400">
              <a:solidFill>
                <a:schemeClr val="bg1"/>
              </a:solidFill>
            </a:endParaRPr>
          </a:p>
        </p:txBody>
      </p:sp>
      <p:pic>
        <p:nvPicPr>
          <p:cNvPr id="8" name="图片 7"/>
          <p:cNvPicPr>
            <a:picLocks noChangeAspect="1"/>
          </p:cNvPicPr>
          <p:nvPr/>
        </p:nvPicPr>
        <p:blipFill>
          <a:blip r:embed="rId1"/>
          <a:stretch>
            <a:fillRect/>
          </a:stretch>
        </p:blipFill>
        <p:spPr>
          <a:xfrm>
            <a:off x="1579880" y="2531110"/>
            <a:ext cx="9032875" cy="34848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en-US" sz="2000" b="1" dirty="0">
                  <a:solidFill>
                    <a:srgbClr val="5C5C6A"/>
                  </a:solidFill>
                  <a:latin typeface="Arial" panose="020B0604020202020204" pitchFamily="34" charset="0"/>
                  <a:cs typeface="Arial" panose="020B0604020202020204" pitchFamily="34" charset="0"/>
                  <a:sym typeface="+mn-ea"/>
                </a:rPr>
                <a:t>Opencv</a:t>
              </a:r>
              <a:r>
                <a:rPr lang="zh-CN" altLang="en-US" sz="2000" b="1" dirty="0">
                  <a:solidFill>
                    <a:srgbClr val="5C5C6A"/>
                  </a:solidFill>
                  <a:latin typeface="Arial" panose="020B0604020202020204" pitchFamily="34" charset="0"/>
                  <a:cs typeface="Arial" panose="020B0604020202020204" pitchFamily="34" charset="0"/>
                  <a:sym typeface="+mn-ea"/>
                </a:rPr>
                <a:t>简介</a:t>
              </a:r>
              <a:endParaRPr lang="zh-CN" altLang="en-US" sz="2000" b="1" dirty="0">
                <a:solidFill>
                  <a:srgbClr val="5C5C6A"/>
                </a:solidFill>
                <a:latin typeface="Arial" panose="020B0604020202020204" pitchFamily="34" charset="0"/>
                <a:cs typeface="Arial" panose="020B0604020202020204" pitchFamily="34" charset="0"/>
              </a:endParaRPr>
            </a:p>
          </p:txBody>
        </p:sp>
      </p:grpSp>
      <p:grpSp>
        <p:nvGrpSpPr>
          <p:cNvPr id="34" name="组合 33"/>
          <p:cNvGrpSpPr/>
          <p:nvPr/>
        </p:nvGrpSpPr>
        <p:grpSpPr>
          <a:xfrm>
            <a:off x="1664335" y="1163320"/>
            <a:ext cx="8863965" cy="1189990"/>
            <a:chOff x="-2421451" y="4531796"/>
            <a:chExt cx="8295865" cy="1189990"/>
          </a:xfrm>
          <a:effectLst/>
        </p:grpSpPr>
        <p:sp>
          <p:nvSpPr>
            <p:cNvPr id="35" name="文本框 34"/>
            <p:cNvSpPr txBox="1"/>
            <p:nvPr/>
          </p:nvSpPr>
          <p:spPr>
            <a:xfrm>
              <a:off x="856089" y="4531796"/>
              <a:ext cx="1612900" cy="521970"/>
            </a:xfrm>
            <a:prstGeom prst="rect">
              <a:avLst/>
            </a:prstGeom>
            <a:solidFill>
              <a:srgbClr val="F19490"/>
            </a:solidFill>
          </p:spPr>
          <p:txBody>
            <a:bodyPr wrap="square" rtlCol="0">
              <a:spAutoFit/>
            </a:bodyPr>
            <a:lstStyle/>
            <a:p>
              <a:pPr algn="ctr"/>
              <a:r>
                <a:rPr lang="zh-CN" altLang="en-US" sz="2800" b="1" dirty="0">
                  <a:solidFill>
                    <a:schemeClr val="bg1"/>
                  </a:solidFill>
                  <a:latin typeface="思源宋体 Heavy" panose="02020900000000000000" pitchFamily="18" charset="-122"/>
                  <a:ea typeface="思源宋体 Heavy" panose="02020900000000000000" pitchFamily="18" charset="-122"/>
                </a:rPr>
                <a:t>主要内容</a:t>
              </a:r>
              <a:endParaRPr lang="zh-CN" altLang="en-US" sz="2800" b="1" dirty="0">
                <a:solidFill>
                  <a:schemeClr val="bg1"/>
                </a:solidFill>
                <a:latin typeface="思源宋体 Heavy" panose="02020900000000000000" pitchFamily="18" charset="-122"/>
                <a:ea typeface="思源宋体 Heavy" panose="02020900000000000000" pitchFamily="18" charset="-122"/>
              </a:endParaRPr>
            </a:p>
          </p:txBody>
        </p:sp>
        <p:sp>
          <p:nvSpPr>
            <p:cNvPr id="36" name="TextBox 38"/>
            <p:cNvSpPr txBox="1"/>
            <p:nvPr/>
          </p:nvSpPr>
          <p:spPr>
            <a:xfrm>
              <a:off x="-2421451" y="5291256"/>
              <a:ext cx="8295865" cy="430530"/>
            </a:xfrm>
            <a:prstGeom prst="rect">
              <a:avLst/>
            </a:prstGeom>
            <a:noFill/>
          </p:spPr>
          <p:txBody>
            <a:bodyPr wrap="square" lIns="0" tIns="0" rIns="0" bIns="0" rtlCol="0">
              <a:spAutoFit/>
            </a:bodyPr>
            <a:lstStyle/>
            <a:p>
              <a:pPr algn="ctr"/>
              <a:r>
                <a:rPr lang="zh-CN" altLang="en-US" sz="2800" dirty="0">
                  <a:solidFill>
                    <a:srgbClr val="2E3F55"/>
                  </a:solidFill>
                  <a:latin typeface="思源宋体 Heavy" panose="02020900000000000000" pitchFamily="18" charset="-122"/>
                  <a:ea typeface="思源宋体 Heavy" panose="02020900000000000000" pitchFamily="18" charset="-122"/>
                  <a:cs typeface="Arial" panose="020B0604020202020204" pitchFamily="34" charset="0"/>
                  <a:sym typeface="Calibri" panose="020F0502020204030204" pitchFamily="34" charset="0"/>
                </a:rPr>
                <a:t>此次</a:t>
              </a:r>
              <a:r>
                <a:rPr lang="en-US" sz="2800" dirty="0">
                  <a:solidFill>
                    <a:srgbClr val="2E3F55"/>
                  </a:solidFill>
                  <a:latin typeface="思源宋体 Heavy" panose="02020900000000000000" pitchFamily="18" charset="-122"/>
                  <a:ea typeface="思源宋体 Heavy" panose="02020900000000000000" pitchFamily="18" charset="-122"/>
                  <a:cs typeface="Arial" panose="020B0604020202020204" pitchFamily="34" charset="0"/>
                  <a:sym typeface="Calibri" panose="020F0502020204030204" pitchFamily="34" charset="0"/>
                </a:rPr>
                <a:t>主要介绍opencv的重要概念及在android的使用方法。</a:t>
              </a:r>
              <a:endParaRPr lang="en-US" sz="2800" dirty="0">
                <a:solidFill>
                  <a:srgbClr val="2E3F55"/>
                </a:solidFill>
                <a:latin typeface="思源宋体 Heavy" panose="02020900000000000000" pitchFamily="18" charset="-122"/>
                <a:ea typeface="思源宋体 Heavy" panose="02020900000000000000" pitchFamily="18" charset="-122"/>
                <a:cs typeface="Arial" panose="020B0604020202020204" pitchFamily="34" charset="0"/>
                <a:sym typeface="Calibri" panose="020F0502020204030204" pitchFamily="34" charset="0"/>
              </a:endParaRPr>
            </a:p>
          </p:txBody>
        </p:sp>
      </p:grpSp>
      <p:grpSp>
        <p:nvGrpSpPr>
          <p:cNvPr id="41" name="组合 40"/>
          <p:cNvGrpSpPr/>
          <p:nvPr/>
        </p:nvGrpSpPr>
        <p:grpSpPr>
          <a:xfrm>
            <a:off x="3802888" y="3090927"/>
            <a:ext cx="5967857" cy="2964266"/>
            <a:chOff x="6338" y="4628"/>
            <a:chExt cx="9398" cy="4668"/>
          </a:xfrm>
        </p:grpSpPr>
        <p:grpSp>
          <p:nvGrpSpPr>
            <p:cNvPr id="5" name="24802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338" y="4628"/>
              <a:ext cx="6858" cy="4668"/>
              <a:chOff x="4032288" y="2954569"/>
              <a:chExt cx="4354645" cy="2964266"/>
            </a:xfrm>
          </p:grpSpPr>
          <p:sp>
            <p:nvSpPr>
              <p:cNvPr id="31" name="işḻíďé"/>
              <p:cNvSpPr/>
              <p:nvPr/>
            </p:nvSpPr>
            <p:spPr>
              <a:xfrm>
                <a:off x="4032342" y="4372420"/>
                <a:ext cx="323850" cy="323850"/>
              </a:xfrm>
              <a:prstGeom prst="rect">
                <a:avLst/>
              </a:prstGeom>
              <a:solidFill>
                <a:srgbClr val="F19490"/>
              </a:solidFill>
              <a:ln w="19050">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en-US" altLang="zh-CN" sz="1400" b="1" i="1" dirty="0">
                    <a:solidFill>
                      <a:schemeClr val="bg1"/>
                    </a:solidFill>
                    <a:latin typeface="思源宋体 Heavy" panose="02020900000000000000" pitchFamily="18" charset="-122"/>
                    <a:ea typeface="思源宋体 Heavy" panose="02020900000000000000" pitchFamily="18" charset="-122"/>
                  </a:rPr>
                  <a:t>2</a:t>
                </a:r>
                <a:endParaRPr lang="zh-CN" altLang="en-US" sz="1400" b="1" i="1" dirty="0">
                  <a:solidFill>
                    <a:schemeClr val="bg1"/>
                  </a:solidFill>
                  <a:latin typeface="思源宋体 Heavy" panose="02020900000000000000" pitchFamily="18" charset="-122"/>
                  <a:ea typeface="思源宋体 Heavy" panose="02020900000000000000" pitchFamily="18" charset="-122"/>
                </a:endParaRPr>
              </a:p>
            </p:txBody>
          </p:sp>
          <p:sp>
            <p:nvSpPr>
              <p:cNvPr id="24" name="íŝḷiḍê"/>
              <p:cNvSpPr/>
              <p:nvPr/>
            </p:nvSpPr>
            <p:spPr>
              <a:xfrm>
                <a:off x="4032394" y="5063935"/>
                <a:ext cx="323850" cy="323850"/>
              </a:xfrm>
              <a:prstGeom prst="rect">
                <a:avLst/>
              </a:prstGeom>
              <a:solidFill>
                <a:srgbClr val="F19490"/>
              </a:solidFill>
              <a:ln w="19050">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en-US" altLang="zh-CN" sz="1400" b="1" i="1" dirty="0">
                    <a:solidFill>
                      <a:schemeClr val="bg1"/>
                    </a:solidFill>
                    <a:latin typeface="思源宋体 Heavy" panose="02020900000000000000" pitchFamily="18" charset="-122"/>
                    <a:ea typeface="思源宋体 Heavy" panose="02020900000000000000" pitchFamily="18" charset="-122"/>
                  </a:rPr>
                  <a:t>3</a:t>
                </a:r>
                <a:endParaRPr lang="zh-CN" altLang="en-US" sz="1400" b="1" i="1" dirty="0">
                  <a:solidFill>
                    <a:schemeClr val="bg1"/>
                  </a:solidFill>
                  <a:latin typeface="思源宋体 Heavy" panose="02020900000000000000" pitchFamily="18" charset="-122"/>
                  <a:ea typeface="思源宋体 Heavy" panose="02020900000000000000" pitchFamily="18" charset="-122"/>
                </a:endParaRPr>
              </a:p>
            </p:txBody>
          </p:sp>
          <p:sp>
            <p:nvSpPr>
              <p:cNvPr id="20" name="iS1íḍê"/>
              <p:cNvSpPr/>
              <p:nvPr/>
            </p:nvSpPr>
            <p:spPr>
              <a:xfrm>
                <a:off x="4262783" y="2954569"/>
                <a:ext cx="4124150" cy="436245"/>
              </a:xfrm>
              <a:prstGeom prst="rect">
                <a:avLst/>
              </a:prstGeom>
              <a:solidFill>
                <a:srgbClr val="F19490"/>
              </a:solidFill>
              <a:ln w="19050">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4400"/>
                <a:r>
                  <a:rPr lang="zh-CN" altLang="en-US" sz="2600" b="1" dirty="0">
                    <a:solidFill>
                      <a:schemeClr val="bg1"/>
                    </a:solidFill>
                    <a:latin typeface="思源宋体 Heavy" panose="02020900000000000000" pitchFamily="18" charset="-122"/>
                    <a:ea typeface="思源宋体 Heavy" panose="02020900000000000000" pitchFamily="18" charset="-122"/>
                  </a:rPr>
                  <a:t>实际运用</a:t>
                </a:r>
                <a:r>
                  <a:rPr lang="en-US" altLang="zh-CN" sz="2600" b="1" dirty="0">
                    <a:solidFill>
                      <a:schemeClr val="bg1"/>
                    </a:solidFill>
                    <a:latin typeface="思源宋体 Heavy" panose="02020900000000000000" pitchFamily="18" charset="-122"/>
                    <a:ea typeface="思源宋体 Heavy" panose="02020900000000000000" pitchFamily="18" charset="-122"/>
                  </a:rPr>
                  <a:t>——</a:t>
                </a:r>
                <a:r>
                  <a:rPr lang="zh-CN" altLang="en-US" sz="2600" b="1" dirty="0">
                    <a:solidFill>
                      <a:schemeClr val="bg1"/>
                    </a:solidFill>
                    <a:latin typeface="思源宋体 Heavy" panose="02020900000000000000" pitchFamily="18" charset="-122"/>
                    <a:ea typeface="思源宋体 Heavy" panose="02020900000000000000" pitchFamily="18" charset="-122"/>
                  </a:rPr>
                  <a:t>人脸检测</a:t>
                </a:r>
                <a:endParaRPr lang="zh-CN" altLang="en-US" sz="2600" b="1" dirty="0">
                  <a:solidFill>
                    <a:schemeClr val="bg1"/>
                  </a:solidFill>
                  <a:latin typeface="思源宋体 Heavy" panose="02020900000000000000" pitchFamily="18" charset="-122"/>
                  <a:ea typeface="思源宋体 Heavy" panose="02020900000000000000" pitchFamily="18" charset="-122"/>
                </a:endParaRPr>
              </a:p>
            </p:txBody>
          </p:sp>
          <p:sp>
            <p:nvSpPr>
              <p:cNvPr id="15" name="ïŝḷiḋê"/>
              <p:cNvSpPr/>
              <p:nvPr/>
            </p:nvSpPr>
            <p:spPr>
              <a:xfrm>
                <a:off x="4032288" y="3717839"/>
                <a:ext cx="323850" cy="323850"/>
              </a:xfrm>
              <a:prstGeom prst="rect">
                <a:avLst/>
              </a:prstGeom>
              <a:solidFill>
                <a:srgbClr val="F19490"/>
              </a:solidFill>
              <a:ln w="19050">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r>
                  <a:rPr lang="en-US" altLang="zh-CN" sz="1400" b="1" i="1" dirty="0">
                    <a:solidFill>
                      <a:schemeClr val="bg1"/>
                    </a:solidFill>
                    <a:latin typeface="思源宋体 Heavy" panose="02020900000000000000" pitchFamily="18" charset="-122"/>
                    <a:ea typeface="思源宋体 Heavy" panose="02020900000000000000" pitchFamily="18" charset="-122"/>
                  </a:rPr>
                  <a:t>1</a:t>
                </a:r>
                <a:endParaRPr lang="zh-CN" altLang="en-US" sz="1400" b="1" i="1" dirty="0">
                  <a:solidFill>
                    <a:schemeClr val="bg1"/>
                  </a:solidFill>
                  <a:latin typeface="思源宋体 Heavy" panose="02020900000000000000" pitchFamily="18" charset="-122"/>
                  <a:ea typeface="思源宋体 Heavy" panose="02020900000000000000" pitchFamily="18" charset="-122"/>
                </a:endParaRPr>
              </a:p>
            </p:txBody>
          </p:sp>
          <p:cxnSp>
            <p:nvCxnSpPr>
              <p:cNvPr id="10" name="直接连接符 9"/>
              <p:cNvCxnSpPr/>
              <p:nvPr/>
            </p:nvCxnSpPr>
            <p:spPr>
              <a:xfrm>
                <a:off x="4512310" y="3717882"/>
                <a:ext cx="0" cy="2200953"/>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
          <p:nvSpPr>
            <p:cNvPr id="38" name="文本框 37"/>
            <p:cNvSpPr txBox="1"/>
            <p:nvPr/>
          </p:nvSpPr>
          <p:spPr>
            <a:xfrm>
              <a:off x="7178" y="5771"/>
              <a:ext cx="8558" cy="725"/>
            </a:xfrm>
            <a:prstGeom prst="rect">
              <a:avLst/>
            </a:prstGeom>
            <a:noFill/>
          </p:spPr>
          <p:txBody>
            <a:bodyPr wrap="square" rtlCol="0">
              <a:spAutoFit/>
            </a:bodyPr>
            <a:p>
              <a:r>
                <a:rPr lang="zh-CN" altLang="en-US" sz="2400"/>
                <a:t>打开相机检测是否有人脸；</a:t>
              </a:r>
              <a:endParaRPr lang="zh-CN" altLang="en-US" sz="2400"/>
            </a:p>
          </p:txBody>
        </p:sp>
        <p:sp>
          <p:nvSpPr>
            <p:cNvPr id="39" name="文本框 38"/>
            <p:cNvSpPr txBox="1"/>
            <p:nvPr/>
          </p:nvSpPr>
          <p:spPr>
            <a:xfrm>
              <a:off x="7136" y="6801"/>
              <a:ext cx="8558" cy="725"/>
            </a:xfrm>
            <a:prstGeom prst="rect">
              <a:avLst/>
            </a:prstGeom>
            <a:noFill/>
          </p:spPr>
          <p:txBody>
            <a:bodyPr wrap="square" rtlCol="0">
              <a:spAutoFit/>
            </a:bodyPr>
            <a:p>
              <a:r>
                <a:rPr lang="zh-CN" altLang="en-US" sz="2400"/>
                <a:t>根据人脸信息匹配人脸特征值；</a:t>
              </a:r>
              <a:endParaRPr lang="zh-CN" altLang="en-US" sz="2400"/>
            </a:p>
          </p:txBody>
        </p:sp>
        <p:sp>
          <p:nvSpPr>
            <p:cNvPr id="40" name="文本框 39"/>
            <p:cNvSpPr txBox="1"/>
            <p:nvPr/>
          </p:nvSpPr>
          <p:spPr>
            <a:xfrm>
              <a:off x="7178" y="7890"/>
              <a:ext cx="8558" cy="725"/>
            </a:xfrm>
            <a:prstGeom prst="rect">
              <a:avLst/>
            </a:prstGeom>
            <a:noFill/>
          </p:spPr>
          <p:txBody>
            <a:bodyPr wrap="square" rtlCol="0">
              <a:spAutoFit/>
            </a:bodyPr>
            <a:p>
              <a:r>
                <a:rPr lang="zh-CN" altLang="en-US" sz="2400"/>
                <a:t>框选画面中出现的人脸。</a:t>
              </a:r>
              <a:endParaRPr lang="zh-CN" altLang="en-US" sz="2400"/>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500"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anim calcmode="lin" valueType="num">
                                      <p:cBhvr>
                                        <p:cTn id="8" dur="500" fill="hold"/>
                                        <p:tgtEl>
                                          <p:spTgt spid="34"/>
                                        </p:tgtEl>
                                        <p:attrNameLst>
                                          <p:attrName>ppt_x</p:attrName>
                                        </p:attrNameLst>
                                      </p:cBhvr>
                                      <p:tavLst>
                                        <p:tav tm="0">
                                          <p:val>
                                            <p:strVal val="#ppt_x"/>
                                          </p:val>
                                        </p:tav>
                                        <p:tav tm="100000">
                                          <p:val>
                                            <p:strVal val="#ppt_x"/>
                                          </p:val>
                                        </p:tav>
                                      </p:tavLst>
                                    </p:anim>
                                    <p:anim calcmode="lin" valueType="num">
                                      <p:cBhvr>
                                        <p:cTn id="9" dur="5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500" fill="hold">
                                          <p:stCondLst>
                                            <p:cond delay="0"/>
                                          </p:stCondLst>
                                        </p:cTn>
                                        <p:tgtEl>
                                          <p:spTgt spid="41"/>
                                        </p:tgtEl>
                                        <p:attrNameLst>
                                          <p:attrName>style.visibility</p:attrName>
                                        </p:attrNameLst>
                                      </p:cBhvr>
                                      <p:to>
                                        <p:strVal val="visible"/>
                                      </p:to>
                                    </p:set>
                                    <p:animEffect transition="in" filter="fade">
                                      <p:cBhvr>
                                        <p:cTn id="14" dur="500"/>
                                        <p:tgtEl>
                                          <p:spTgt spid="41"/>
                                        </p:tgtEl>
                                      </p:cBhvr>
                                    </p:animEffect>
                                    <p:anim calcmode="lin" valueType="num">
                                      <p:cBhvr>
                                        <p:cTn id="15" dur="500" fill="hold"/>
                                        <p:tgtEl>
                                          <p:spTgt spid="41"/>
                                        </p:tgtEl>
                                        <p:attrNameLst>
                                          <p:attrName>ppt_x</p:attrName>
                                        </p:attrNameLst>
                                      </p:cBhvr>
                                      <p:tavLst>
                                        <p:tav tm="0">
                                          <p:val>
                                            <p:strVal val="#ppt_x"/>
                                          </p:val>
                                        </p:tav>
                                        <p:tav tm="100000">
                                          <p:val>
                                            <p:strVal val="#ppt_x"/>
                                          </p:val>
                                        </p:tav>
                                      </p:tavLst>
                                    </p:anim>
                                    <p:anim calcmode="lin" valueType="num">
                                      <p:cBhvr>
                                        <p:cTn id="16" dur="5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zh-CN" altLang="en-US" sz="2000" b="1" dirty="0">
                  <a:solidFill>
                    <a:srgbClr val="5C5C6A"/>
                  </a:solidFill>
                  <a:latin typeface="幼圆" panose="02010509060101010101" pitchFamily="49" charset="-122"/>
                  <a:ea typeface="幼圆" panose="02010509060101010101" pitchFamily="49" charset="-122"/>
                  <a:sym typeface="+mn-ea"/>
                </a:rPr>
                <a:t>人脸检测</a:t>
              </a:r>
              <a:endParaRPr lang="zh-CN" sz="2000" b="1" dirty="0">
                <a:solidFill>
                  <a:srgbClr val="5C5C6A"/>
                </a:solidFill>
                <a:latin typeface="Arial" panose="020B0604020202020204" pitchFamily="34" charset="0"/>
                <a:cs typeface="Arial" panose="020B0604020202020204" pitchFamily="34" charset="0"/>
              </a:endParaRPr>
            </a:p>
          </p:txBody>
        </p:sp>
      </p:grpSp>
      <p:grpSp>
        <p:nvGrpSpPr>
          <p:cNvPr id="5" name="组合 4"/>
          <p:cNvGrpSpPr/>
          <p:nvPr/>
        </p:nvGrpSpPr>
        <p:grpSpPr>
          <a:xfrm>
            <a:off x="1562735" y="2313941"/>
            <a:ext cx="5489575" cy="1574164"/>
            <a:chOff x="5558111" y="1858607"/>
            <a:chExt cx="5250583" cy="1401959"/>
          </a:xfrm>
        </p:grpSpPr>
        <p:sp>
          <p:nvSpPr>
            <p:cNvPr id="18" name="文本框 17"/>
            <p:cNvSpPr txBox="1"/>
            <p:nvPr/>
          </p:nvSpPr>
          <p:spPr>
            <a:xfrm>
              <a:off x="6636166" y="1858607"/>
              <a:ext cx="3093866" cy="574583"/>
            </a:xfrm>
            <a:prstGeom prst="rect">
              <a:avLst/>
            </a:prstGeom>
            <a:solidFill>
              <a:srgbClr val="F19490"/>
            </a:solidFill>
          </p:spPr>
          <p:txBody>
            <a:bodyPr wrap="square" rtlCol="0">
              <a:spAutoFit/>
            </a:bodyPr>
            <a:lstStyle/>
            <a:p>
              <a:pPr algn="ctr"/>
              <a:r>
                <a:rPr 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基本代码</a:t>
              </a:r>
              <a:endParaRPr 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TextBox 38"/>
            <p:cNvSpPr txBox="1"/>
            <p:nvPr/>
          </p:nvSpPr>
          <p:spPr>
            <a:xfrm>
              <a:off x="5558111" y="2767420"/>
              <a:ext cx="5250583" cy="493146"/>
            </a:xfrm>
            <a:prstGeom prst="rect">
              <a:avLst/>
            </a:prstGeom>
            <a:noFill/>
          </p:spPr>
          <p:txBody>
            <a:bodyPr wrap="square" lIns="0" tIns="0" rIns="0" bIns="0" rtlCol="0">
              <a:spAutoFit/>
            </a:bodyPr>
            <a:lstStyle/>
            <a:p>
              <a:pPr indent="0" algn="ctr">
                <a:buFont typeface="Arial" panose="020B0604020202020204" pitchFamily="34" charset="0"/>
                <a:buNone/>
              </a:pPr>
              <a:r>
                <a:rPr sz="36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初始化屏幕</a:t>
              </a:r>
              <a:endParaRPr sz="36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endParaRPr>
            </a:p>
          </p:txBody>
        </p:sp>
      </p:grpSp>
      <p:grpSp>
        <p:nvGrpSpPr>
          <p:cNvPr id="21" name="组合 20"/>
          <p:cNvGrpSpPr/>
          <p:nvPr/>
        </p:nvGrpSpPr>
        <p:grpSpPr>
          <a:xfrm rot="16209276">
            <a:off x="7444967" y="1822746"/>
            <a:ext cx="5248569" cy="4390338"/>
            <a:chOff x="-792643" y="1351314"/>
            <a:chExt cx="4275339" cy="3576248"/>
          </a:xfrm>
        </p:grpSpPr>
        <p:grpSp>
          <p:nvGrpSpPr>
            <p:cNvPr id="23" name="组合 22"/>
            <p:cNvGrpSpPr/>
            <p:nvPr/>
          </p:nvGrpSpPr>
          <p:grpSpPr>
            <a:xfrm rot="3085778">
              <a:off x="933122" y="1458968"/>
              <a:ext cx="2657228" cy="2441920"/>
              <a:chOff x="2682435" y="1390960"/>
              <a:chExt cx="5360790" cy="4926420"/>
            </a:xfrm>
          </p:grpSpPr>
          <p:grpSp>
            <p:nvGrpSpPr>
              <p:cNvPr id="35" name="组合 34"/>
              <p:cNvGrpSpPr/>
              <p:nvPr/>
            </p:nvGrpSpPr>
            <p:grpSpPr>
              <a:xfrm rot="309009">
                <a:off x="2682435" y="1390960"/>
                <a:ext cx="5360790" cy="3715617"/>
                <a:chOff x="12257" y="4311304"/>
                <a:chExt cx="5666789" cy="3927709"/>
              </a:xfrm>
            </p:grpSpPr>
            <p:grpSp>
              <p:nvGrpSpPr>
                <p:cNvPr id="37" name="组合 36"/>
                <p:cNvGrpSpPr/>
                <p:nvPr/>
              </p:nvGrpSpPr>
              <p:grpSpPr>
                <a:xfrm>
                  <a:off x="563242" y="4311304"/>
                  <a:ext cx="5115804" cy="3551491"/>
                  <a:chOff x="2435680" y="1515442"/>
                  <a:chExt cx="2790502" cy="1937221"/>
                </a:xfrm>
              </p:grpSpPr>
              <p:grpSp>
                <p:nvGrpSpPr>
                  <p:cNvPr id="39" name="组合 38"/>
                  <p:cNvGrpSpPr/>
                  <p:nvPr/>
                </p:nvGrpSpPr>
                <p:grpSpPr>
                  <a:xfrm rot="7578518">
                    <a:off x="2931341" y="1571066"/>
                    <a:ext cx="1385936" cy="2377258"/>
                    <a:chOff x="1970467" y="-319858"/>
                    <a:chExt cx="1385936" cy="2377258"/>
                  </a:xfrm>
                </p:grpSpPr>
                <p:sp>
                  <p:nvSpPr>
                    <p:cNvPr id="43" name="等腰三角形 42"/>
                    <p:cNvSpPr/>
                    <p:nvPr/>
                  </p:nvSpPr>
                  <p:spPr>
                    <a:xfrm>
                      <a:off x="1974273" y="865909"/>
                      <a:ext cx="1382130" cy="1191491"/>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等腰三角形 43"/>
                    <p:cNvSpPr/>
                    <p:nvPr/>
                  </p:nvSpPr>
                  <p:spPr>
                    <a:xfrm rot="10800000">
                      <a:off x="1970467" y="-319858"/>
                      <a:ext cx="1382130" cy="119149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rot="7578518">
                    <a:off x="3343626" y="1015016"/>
                    <a:ext cx="1382130" cy="2382982"/>
                    <a:chOff x="1974273" y="865909"/>
                    <a:chExt cx="1382130" cy="2382982"/>
                  </a:xfrm>
                </p:grpSpPr>
                <p:sp>
                  <p:nvSpPr>
                    <p:cNvPr id="41" name="等腰三角形 40"/>
                    <p:cNvSpPr/>
                    <p:nvPr/>
                  </p:nvSpPr>
                  <p:spPr>
                    <a:xfrm>
                      <a:off x="1974273" y="865909"/>
                      <a:ext cx="1382130" cy="1191491"/>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等腰三角形 41"/>
                    <p:cNvSpPr/>
                    <p:nvPr/>
                  </p:nvSpPr>
                  <p:spPr>
                    <a:xfrm rot="10800000">
                      <a:off x="1974273" y="2057400"/>
                      <a:ext cx="1382130" cy="119149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8" name="等腰三角形 37"/>
                <p:cNvSpPr/>
                <p:nvPr/>
              </p:nvSpPr>
              <p:spPr>
                <a:xfrm rot="18378518">
                  <a:off x="-162491" y="5879914"/>
                  <a:ext cx="2533847" cy="218435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等腰三角形 35"/>
              <p:cNvSpPr/>
              <p:nvPr/>
            </p:nvSpPr>
            <p:spPr>
              <a:xfrm rot="7887527">
                <a:off x="4020032" y="4085669"/>
                <a:ext cx="2397022" cy="2066399"/>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rot="3085778">
              <a:off x="-900297" y="2377988"/>
              <a:ext cx="2657228" cy="2441920"/>
              <a:chOff x="2682435" y="1390960"/>
              <a:chExt cx="5360790" cy="4926420"/>
            </a:xfrm>
          </p:grpSpPr>
          <p:grpSp>
            <p:nvGrpSpPr>
              <p:cNvPr id="25" name="组合 24"/>
              <p:cNvGrpSpPr/>
              <p:nvPr/>
            </p:nvGrpSpPr>
            <p:grpSpPr>
              <a:xfrm rot="309009">
                <a:off x="2682435" y="1390960"/>
                <a:ext cx="5360790" cy="3715617"/>
                <a:chOff x="12257" y="4311304"/>
                <a:chExt cx="5666789" cy="3927709"/>
              </a:xfrm>
            </p:grpSpPr>
            <p:grpSp>
              <p:nvGrpSpPr>
                <p:cNvPr id="27" name="组合 26"/>
                <p:cNvGrpSpPr/>
                <p:nvPr/>
              </p:nvGrpSpPr>
              <p:grpSpPr>
                <a:xfrm>
                  <a:off x="563242" y="4311304"/>
                  <a:ext cx="5115804" cy="3551491"/>
                  <a:chOff x="2435680" y="1515442"/>
                  <a:chExt cx="2790502" cy="1937221"/>
                </a:xfrm>
              </p:grpSpPr>
              <p:grpSp>
                <p:nvGrpSpPr>
                  <p:cNvPr id="29" name="组合 28"/>
                  <p:cNvGrpSpPr/>
                  <p:nvPr/>
                </p:nvGrpSpPr>
                <p:grpSpPr>
                  <a:xfrm rot="7578518">
                    <a:off x="2931341" y="1571066"/>
                    <a:ext cx="1385936" cy="2377258"/>
                    <a:chOff x="1970467" y="-319858"/>
                    <a:chExt cx="1385936" cy="2377258"/>
                  </a:xfrm>
                </p:grpSpPr>
                <p:sp>
                  <p:nvSpPr>
                    <p:cNvPr id="33" name="等腰三角形 32"/>
                    <p:cNvSpPr/>
                    <p:nvPr/>
                  </p:nvSpPr>
                  <p:spPr>
                    <a:xfrm>
                      <a:off x="1974273" y="865909"/>
                      <a:ext cx="1382130" cy="1191491"/>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rot="10800000">
                      <a:off x="1970467" y="-319858"/>
                      <a:ext cx="1382130" cy="119149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rot="7578518">
                    <a:off x="3343626" y="1015016"/>
                    <a:ext cx="1382130" cy="2382982"/>
                    <a:chOff x="1974273" y="865909"/>
                    <a:chExt cx="1382130" cy="2382982"/>
                  </a:xfrm>
                </p:grpSpPr>
                <p:sp>
                  <p:nvSpPr>
                    <p:cNvPr id="31" name="等腰三角形 30"/>
                    <p:cNvSpPr/>
                    <p:nvPr/>
                  </p:nvSpPr>
                  <p:spPr>
                    <a:xfrm>
                      <a:off x="1974273" y="865909"/>
                      <a:ext cx="1382130" cy="1191491"/>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nvSpPr>
                  <p:spPr>
                    <a:xfrm rot="10800000">
                      <a:off x="1974273" y="2057400"/>
                      <a:ext cx="1382130" cy="119149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8" name="等腰三角形 27"/>
                <p:cNvSpPr/>
                <p:nvPr/>
              </p:nvSpPr>
              <p:spPr>
                <a:xfrm rot="18378518">
                  <a:off x="-162491" y="5879914"/>
                  <a:ext cx="2533847" cy="218435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等腰三角形 25"/>
              <p:cNvSpPr/>
              <p:nvPr/>
            </p:nvSpPr>
            <p:spPr>
              <a:xfrm rot="7887527">
                <a:off x="4020032" y="4085669"/>
                <a:ext cx="2397022" cy="2066399"/>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zh-CN" altLang="en-US" sz="2000" b="1" dirty="0">
                  <a:solidFill>
                    <a:srgbClr val="5C5C6A"/>
                  </a:solidFill>
                  <a:latin typeface="幼圆" panose="02010509060101010101" pitchFamily="49" charset="-122"/>
                  <a:ea typeface="幼圆" panose="02010509060101010101" pitchFamily="49" charset="-122"/>
                  <a:sym typeface="+mn-ea"/>
                </a:rPr>
                <a:t>人脸检测</a:t>
              </a:r>
              <a:endParaRPr lang="zh-CN" altLang="en-US" sz="2000" b="1" dirty="0">
                <a:solidFill>
                  <a:srgbClr val="5C5C6A"/>
                </a:solidFill>
                <a:latin typeface="Arial" panose="020B0604020202020204" pitchFamily="34" charset="0"/>
                <a:cs typeface="Arial" panose="020B0604020202020204" pitchFamily="34" charset="0"/>
              </a:endParaRPr>
            </a:p>
          </p:txBody>
        </p:sp>
      </p:grpSp>
      <p:grpSp>
        <p:nvGrpSpPr>
          <p:cNvPr id="5" name="组合 4"/>
          <p:cNvGrpSpPr/>
          <p:nvPr/>
        </p:nvGrpSpPr>
        <p:grpSpPr>
          <a:xfrm rot="0">
            <a:off x="895350" y="699135"/>
            <a:ext cx="10401300" cy="5760085"/>
            <a:chOff x="811369" y="315308"/>
            <a:chExt cx="10401300" cy="5760085"/>
          </a:xfrm>
        </p:grpSpPr>
        <p:sp>
          <p:nvSpPr>
            <p:cNvPr id="6" name="矩形 5"/>
            <p:cNvSpPr/>
            <p:nvPr/>
          </p:nvSpPr>
          <p:spPr>
            <a:xfrm>
              <a:off x="811369" y="315308"/>
              <a:ext cx="10401300" cy="492760"/>
            </a:xfrm>
            <a:prstGeom prst="rect">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47B588"/>
                    </a:gs>
                    <a:gs pos="87500">
                      <a:srgbClr val="D5E2DD"/>
                    </a:gs>
                    <a:gs pos="75000">
                      <a:srgbClr val="C5DED1"/>
                    </a:gs>
                    <a:gs pos="50000">
                      <a:srgbClr val="49B48A"/>
                    </a:gs>
                    <a:gs pos="100000">
                      <a:srgbClr val="E5E6E8"/>
                    </a:gs>
                  </a:gsLst>
                  <a:lin ang="3600000" scaled="0"/>
                </a:gradFill>
                <a:cs typeface="+mn-ea"/>
                <a:sym typeface="+mn-lt"/>
              </a:endParaRPr>
            </a:p>
          </p:txBody>
        </p:sp>
        <p:sp>
          <p:nvSpPr>
            <p:cNvPr id="7" name="矩形 6"/>
            <p:cNvSpPr/>
            <p:nvPr/>
          </p:nvSpPr>
          <p:spPr>
            <a:xfrm>
              <a:off x="811369" y="976343"/>
              <a:ext cx="10400665" cy="5099050"/>
            </a:xfrm>
            <a:prstGeom prst="rect">
              <a:avLst/>
            </a:prstGeom>
            <a:solidFill>
              <a:srgbClr val="FFB1B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latin typeface="思源宋体 Heavy" panose="02020900000000000000" pitchFamily="18" charset="-122"/>
                <a:ea typeface="思源宋体 Heavy" panose="02020900000000000000" pitchFamily="18" charset="-122"/>
                <a:cs typeface="+mn-ea"/>
                <a:sym typeface="+mn-lt"/>
              </a:endParaRPr>
            </a:p>
          </p:txBody>
        </p:sp>
      </p:grpSp>
      <p:sp>
        <p:nvSpPr>
          <p:cNvPr id="17" name="文本框 16"/>
          <p:cNvSpPr txBox="1"/>
          <p:nvPr/>
        </p:nvSpPr>
        <p:spPr>
          <a:xfrm>
            <a:off x="1051560" y="731520"/>
            <a:ext cx="10088880" cy="460375"/>
          </a:xfrm>
          <a:prstGeom prst="rect">
            <a:avLst/>
          </a:prstGeom>
          <a:noFill/>
        </p:spPr>
        <p:txBody>
          <a:bodyPr wrap="square" rtlCol="0">
            <a:spAutoFit/>
          </a:bodyPr>
          <a:p>
            <a:pPr algn="ctr"/>
            <a:r>
              <a:rPr sz="2400">
                <a:solidFill>
                  <a:schemeClr val="bg1"/>
                </a:solidFill>
              </a:rPr>
              <a:t>设置屏幕为常亮满屏。</a:t>
            </a:r>
            <a:endParaRPr sz="2400">
              <a:solidFill>
                <a:schemeClr val="bg1"/>
              </a:solidFill>
            </a:endParaRPr>
          </a:p>
        </p:txBody>
      </p:sp>
      <p:pic>
        <p:nvPicPr>
          <p:cNvPr id="20" name="图片 20"/>
          <p:cNvPicPr>
            <a:picLocks noChangeAspect="1"/>
          </p:cNvPicPr>
          <p:nvPr/>
        </p:nvPicPr>
        <p:blipFill>
          <a:blip r:embed="rId1"/>
          <a:srcRect l="1893" r="12681"/>
          <a:stretch>
            <a:fillRect/>
          </a:stretch>
        </p:blipFill>
        <p:spPr>
          <a:xfrm>
            <a:off x="1094740" y="2767965"/>
            <a:ext cx="10003155" cy="22828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zh-CN" altLang="en-US" sz="2000" b="1" dirty="0">
                  <a:solidFill>
                    <a:srgbClr val="5C5C6A"/>
                  </a:solidFill>
                  <a:latin typeface="幼圆" panose="02010509060101010101" pitchFamily="49" charset="-122"/>
                  <a:ea typeface="幼圆" panose="02010509060101010101" pitchFamily="49" charset="-122"/>
                  <a:sym typeface="+mn-ea"/>
                </a:rPr>
                <a:t>人脸检测</a:t>
              </a:r>
              <a:endParaRPr lang="zh-CN" sz="2000" b="1" dirty="0">
                <a:solidFill>
                  <a:srgbClr val="5C5C6A"/>
                </a:solidFill>
                <a:latin typeface="Arial" panose="020B0604020202020204" pitchFamily="34" charset="0"/>
                <a:cs typeface="Arial" panose="020B0604020202020204" pitchFamily="34" charset="0"/>
              </a:endParaRPr>
            </a:p>
          </p:txBody>
        </p:sp>
      </p:grpSp>
      <p:grpSp>
        <p:nvGrpSpPr>
          <p:cNvPr id="5" name="组合 4"/>
          <p:cNvGrpSpPr/>
          <p:nvPr/>
        </p:nvGrpSpPr>
        <p:grpSpPr>
          <a:xfrm>
            <a:off x="1562735" y="2313941"/>
            <a:ext cx="5489575" cy="1574164"/>
            <a:chOff x="5558111" y="1858607"/>
            <a:chExt cx="5250583" cy="1401959"/>
          </a:xfrm>
        </p:grpSpPr>
        <p:sp>
          <p:nvSpPr>
            <p:cNvPr id="18" name="文本框 17"/>
            <p:cNvSpPr txBox="1"/>
            <p:nvPr/>
          </p:nvSpPr>
          <p:spPr>
            <a:xfrm>
              <a:off x="6636166" y="1858607"/>
              <a:ext cx="3093866" cy="574583"/>
            </a:xfrm>
            <a:prstGeom prst="rect">
              <a:avLst/>
            </a:prstGeom>
            <a:solidFill>
              <a:srgbClr val="F19490"/>
            </a:solidFill>
          </p:spPr>
          <p:txBody>
            <a:bodyPr wrap="square" rtlCol="0">
              <a:spAutoFit/>
            </a:bodyPr>
            <a:lstStyle/>
            <a:p>
              <a:pPr algn="ctr"/>
              <a:r>
                <a:rPr 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基本代码</a:t>
              </a:r>
              <a:endParaRPr 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TextBox 38"/>
            <p:cNvSpPr txBox="1"/>
            <p:nvPr/>
          </p:nvSpPr>
          <p:spPr>
            <a:xfrm>
              <a:off x="5558111" y="2767420"/>
              <a:ext cx="5250583" cy="493146"/>
            </a:xfrm>
            <a:prstGeom prst="rect">
              <a:avLst/>
            </a:prstGeom>
            <a:noFill/>
          </p:spPr>
          <p:txBody>
            <a:bodyPr wrap="square" lIns="0" tIns="0" rIns="0" bIns="0" rtlCol="0">
              <a:spAutoFit/>
            </a:bodyPr>
            <a:lstStyle/>
            <a:p>
              <a:pPr indent="0" algn="ctr">
                <a:buFont typeface="Arial" panose="020B0604020202020204" pitchFamily="34" charset="0"/>
                <a:buNone/>
              </a:pPr>
              <a:r>
                <a:rPr lang="zh-CN" sz="36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相机功能</a:t>
              </a:r>
              <a:endParaRPr lang="zh-CN" sz="36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endParaRPr>
            </a:p>
          </p:txBody>
        </p:sp>
      </p:grpSp>
      <p:grpSp>
        <p:nvGrpSpPr>
          <p:cNvPr id="21" name="组合 20"/>
          <p:cNvGrpSpPr/>
          <p:nvPr/>
        </p:nvGrpSpPr>
        <p:grpSpPr>
          <a:xfrm rot="16209276">
            <a:off x="7444967" y="1822746"/>
            <a:ext cx="5248569" cy="4390338"/>
            <a:chOff x="-792643" y="1351314"/>
            <a:chExt cx="4275339" cy="3576248"/>
          </a:xfrm>
        </p:grpSpPr>
        <p:grpSp>
          <p:nvGrpSpPr>
            <p:cNvPr id="23" name="组合 22"/>
            <p:cNvGrpSpPr/>
            <p:nvPr/>
          </p:nvGrpSpPr>
          <p:grpSpPr>
            <a:xfrm rot="3085778">
              <a:off x="933122" y="1458968"/>
              <a:ext cx="2657228" cy="2441920"/>
              <a:chOff x="2682435" y="1390960"/>
              <a:chExt cx="5360790" cy="4926420"/>
            </a:xfrm>
          </p:grpSpPr>
          <p:grpSp>
            <p:nvGrpSpPr>
              <p:cNvPr id="35" name="组合 34"/>
              <p:cNvGrpSpPr/>
              <p:nvPr/>
            </p:nvGrpSpPr>
            <p:grpSpPr>
              <a:xfrm rot="309009">
                <a:off x="2682435" y="1390960"/>
                <a:ext cx="5360790" cy="3715617"/>
                <a:chOff x="12257" y="4311304"/>
                <a:chExt cx="5666789" cy="3927709"/>
              </a:xfrm>
            </p:grpSpPr>
            <p:grpSp>
              <p:nvGrpSpPr>
                <p:cNvPr id="37" name="组合 36"/>
                <p:cNvGrpSpPr/>
                <p:nvPr/>
              </p:nvGrpSpPr>
              <p:grpSpPr>
                <a:xfrm>
                  <a:off x="563242" y="4311304"/>
                  <a:ext cx="5115804" cy="3551491"/>
                  <a:chOff x="2435680" y="1515442"/>
                  <a:chExt cx="2790502" cy="1937221"/>
                </a:xfrm>
              </p:grpSpPr>
              <p:grpSp>
                <p:nvGrpSpPr>
                  <p:cNvPr id="39" name="组合 38"/>
                  <p:cNvGrpSpPr/>
                  <p:nvPr/>
                </p:nvGrpSpPr>
                <p:grpSpPr>
                  <a:xfrm rot="7578518">
                    <a:off x="2931341" y="1571066"/>
                    <a:ext cx="1385936" cy="2377258"/>
                    <a:chOff x="1970467" y="-319858"/>
                    <a:chExt cx="1385936" cy="2377258"/>
                  </a:xfrm>
                </p:grpSpPr>
                <p:sp>
                  <p:nvSpPr>
                    <p:cNvPr id="43" name="等腰三角形 42"/>
                    <p:cNvSpPr/>
                    <p:nvPr/>
                  </p:nvSpPr>
                  <p:spPr>
                    <a:xfrm>
                      <a:off x="1974273" y="865909"/>
                      <a:ext cx="1382130" cy="1191491"/>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等腰三角形 43"/>
                    <p:cNvSpPr/>
                    <p:nvPr/>
                  </p:nvSpPr>
                  <p:spPr>
                    <a:xfrm rot="10800000">
                      <a:off x="1970467" y="-319858"/>
                      <a:ext cx="1382130" cy="119149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rot="7578518">
                    <a:off x="3343626" y="1015016"/>
                    <a:ext cx="1382130" cy="2382982"/>
                    <a:chOff x="1974273" y="865909"/>
                    <a:chExt cx="1382130" cy="2382982"/>
                  </a:xfrm>
                </p:grpSpPr>
                <p:sp>
                  <p:nvSpPr>
                    <p:cNvPr id="41" name="等腰三角形 40"/>
                    <p:cNvSpPr/>
                    <p:nvPr/>
                  </p:nvSpPr>
                  <p:spPr>
                    <a:xfrm>
                      <a:off x="1974273" y="865909"/>
                      <a:ext cx="1382130" cy="1191491"/>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等腰三角形 41"/>
                    <p:cNvSpPr/>
                    <p:nvPr/>
                  </p:nvSpPr>
                  <p:spPr>
                    <a:xfrm rot="10800000">
                      <a:off x="1974273" y="2057400"/>
                      <a:ext cx="1382130" cy="119149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8" name="等腰三角形 37"/>
                <p:cNvSpPr/>
                <p:nvPr/>
              </p:nvSpPr>
              <p:spPr>
                <a:xfrm rot="18378518">
                  <a:off x="-162491" y="5879914"/>
                  <a:ext cx="2533847" cy="218435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等腰三角形 35"/>
              <p:cNvSpPr/>
              <p:nvPr/>
            </p:nvSpPr>
            <p:spPr>
              <a:xfrm rot="7887527">
                <a:off x="4020032" y="4085669"/>
                <a:ext cx="2397022" cy="2066399"/>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rot="3085778">
              <a:off x="-900297" y="2377988"/>
              <a:ext cx="2657228" cy="2441920"/>
              <a:chOff x="2682435" y="1390960"/>
              <a:chExt cx="5360790" cy="4926420"/>
            </a:xfrm>
          </p:grpSpPr>
          <p:grpSp>
            <p:nvGrpSpPr>
              <p:cNvPr id="25" name="组合 24"/>
              <p:cNvGrpSpPr/>
              <p:nvPr/>
            </p:nvGrpSpPr>
            <p:grpSpPr>
              <a:xfrm rot="309009">
                <a:off x="2682435" y="1390960"/>
                <a:ext cx="5360790" cy="3715617"/>
                <a:chOff x="12257" y="4311304"/>
                <a:chExt cx="5666789" cy="3927709"/>
              </a:xfrm>
            </p:grpSpPr>
            <p:grpSp>
              <p:nvGrpSpPr>
                <p:cNvPr id="27" name="组合 26"/>
                <p:cNvGrpSpPr/>
                <p:nvPr/>
              </p:nvGrpSpPr>
              <p:grpSpPr>
                <a:xfrm>
                  <a:off x="563242" y="4311304"/>
                  <a:ext cx="5115804" cy="3551491"/>
                  <a:chOff x="2435680" y="1515442"/>
                  <a:chExt cx="2790502" cy="1937221"/>
                </a:xfrm>
              </p:grpSpPr>
              <p:grpSp>
                <p:nvGrpSpPr>
                  <p:cNvPr id="29" name="组合 28"/>
                  <p:cNvGrpSpPr/>
                  <p:nvPr/>
                </p:nvGrpSpPr>
                <p:grpSpPr>
                  <a:xfrm rot="7578518">
                    <a:off x="2931341" y="1571066"/>
                    <a:ext cx="1385936" cy="2377258"/>
                    <a:chOff x="1970467" y="-319858"/>
                    <a:chExt cx="1385936" cy="2377258"/>
                  </a:xfrm>
                </p:grpSpPr>
                <p:sp>
                  <p:nvSpPr>
                    <p:cNvPr id="33" name="等腰三角形 32"/>
                    <p:cNvSpPr/>
                    <p:nvPr/>
                  </p:nvSpPr>
                  <p:spPr>
                    <a:xfrm>
                      <a:off x="1974273" y="865909"/>
                      <a:ext cx="1382130" cy="1191491"/>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rot="10800000">
                      <a:off x="1970467" y="-319858"/>
                      <a:ext cx="1382130" cy="119149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rot="7578518">
                    <a:off x="3343626" y="1015016"/>
                    <a:ext cx="1382130" cy="2382982"/>
                    <a:chOff x="1974273" y="865909"/>
                    <a:chExt cx="1382130" cy="2382982"/>
                  </a:xfrm>
                </p:grpSpPr>
                <p:sp>
                  <p:nvSpPr>
                    <p:cNvPr id="31" name="等腰三角形 30"/>
                    <p:cNvSpPr/>
                    <p:nvPr/>
                  </p:nvSpPr>
                  <p:spPr>
                    <a:xfrm>
                      <a:off x="1974273" y="865909"/>
                      <a:ext cx="1382130" cy="1191491"/>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nvSpPr>
                  <p:spPr>
                    <a:xfrm rot="10800000">
                      <a:off x="1974273" y="2057400"/>
                      <a:ext cx="1382130" cy="119149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8" name="等腰三角形 27"/>
                <p:cNvSpPr/>
                <p:nvPr/>
              </p:nvSpPr>
              <p:spPr>
                <a:xfrm rot="18378518">
                  <a:off x="-162491" y="5879914"/>
                  <a:ext cx="2533847" cy="218435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等腰三角形 25"/>
              <p:cNvSpPr/>
              <p:nvPr/>
            </p:nvSpPr>
            <p:spPr>
              <a:xfrm rot="7887527">
                <a:off x="4020032" y="4085669"/>
                <a:ext cx="2397022" cy="2066399"/>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zh-CN" altLang="en-US" sz="2000" b="1" dirty="0">
                  <a:solidFill>
                    <a:srgbClr val="5C5C6A"/>
                  </a:solidFill>
                  <a:latin typeface="幼圆" panose="02010509060101010101" pitchFamily="49" charset="-122"/>
                  <a:ea typeface="幼圆" panose="02010509060101010101" pitchFamily="49" charset="-122"/>
                  <a:sym typeface="+mn-ea"/>
                </a:rPr>
                <a:t>人脸检测</a:t>
              </a:r>
              <a:endParaRPr lang="zh-CN" altLang="en-US" sz="2000" b="1" dirty="0">
                <a:solidFill>
                  <a:srgbClr val="5C5C6A"/>
                </a:solidFill>
                <a:latin typeface="Arial" panose="020B0604020202020204" pitchFamily="34" charset="0"/>
                <a:cs typeface="Arial" panose="020B0604020202020204" pitchFamily="34" charset="0"/>
              </a:endParaRPr>
            </a:p>
          </p:txBody>
        </p:sp>
      </p:grpSp>
      <p:grpSp>
        <p:nvGrpSpPr>
          <p:cNvPr id="5" name="组合 4"/>
          <p:cNvGrpSpPr/>
          <p:nvPr/>
        </p:nvGrpSpPr>
        <p:grpSpPr>
          <a:xfrm rot="0">
            <a:off x="895350" y="683260"/>
            <a:ext cx="10401300" cy="5760085"/>
            <a:chOff x="811369" y="315308"/>
            <a:chExt cx="10401300" cy="5760085"/>
          </a:xfrm>
        </p:grpSpPr>
        <p:sp>
          <p:nvSpPr>
            <p:cNvPr id="6" name="矩形 5"/>
            <p:cNvSpPr/>
            <p:nvPr/>
          </p:nvSpPr>
          <p:spPr>
            <a:xfrm>
              <a:off x="811369" y="315308"/>
              <a:ext cx="10401300" cy="1741805"/>
            </a:xfrm>
            <a:prstGeom prst="rect">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47B588"/>
                    </a:gs>
                    <a:gs pos="87500">
                      <a:srgbClr val="D5E2DD"/>
                    </a:gs>
                    <a:gs pos="75000">
                      <a:srgbClr val="C5DED1"/>
                    </a:gs>
                    <a:gs pos="50000">
                      <a:srgbClr val="49B48A"/>
                    </a:gs>
                    <a:gs pos="100000">
                      <a:srgbClr val="E5E6E8"/>
                    </a:gs>
                  </a:gsLst>
                  <a:lin ang="3600000" scaled="0"/>
                </a:gradFill>
                <a:cs typeface="+mn-ea"/>
                <a:sym typeface="+mn-lt"/>
              </a:endParaRPr>
            </a:p>
          </p:txBody>
        </p:sp>
        <p:sp>
          <p:nvSpPr>
            <p:cNvPr id="7" name="矩形 6"/>
            <p:cNvSpPr/>
            <p:nvPr/>
          </p:nvSpPr>
          <p:spPr>
            <a:xfrm>
              <a:off x="811369" y="2165698"/>
              <a:ext cx="10400665" cy="3909695"/>
            </a:xfrm>
            <a:prstGeom prst="rect">
              <a:avLst/>
            </a:prstGeom>
            <a:solidFill>
              <a:srgbClr val="FFB1B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latin typeface="思源宋体 Heavy" panose="02020900000000000000" pitchFamily="18" charset="-122"/>
                <a:ea typeface="思源宋体 Heavy" panose="02020900000000000000" pitchFamily="18" charset="-122"/>
                <a:cs typeface="+mn-ea"/>
                <a:sym typeface="+mn-lt"/>
              </a:endParaRPr>
            </a:p>
          </p:txBody>
        </p:sp>
      </p:grpSp>
      <p:sp>
        <p:nvSpPr>
          <p:cNvPr id="17" name="文本框 16"/>
          <p:cNvSpPr txBox="1"/>
          <p:nvPr/>
        </p:nvSpPr>
        <p:spPr>
          <a:xfrm>
            <a:off x="1050925" y="1235075"/>
            <a:ext cx="10088880" cy="829945"/>
          </a:xfrm>
          <a:prstGeom prst="rect">
            <a:avLst/>
          </a:prstGeom>
          <a:noFill/>
        </p:spPr>
        <p:txBody>
          <a:bodyPr wrap="square" rtlCol="0">
            <a:spAutoFit/>
          </a:bodyPr>
          <a:p>
            <a:pPr algn="ctr"/>
            <a:r>
              <a:rPr sz="2400">
                <a:solidFill>
                  <a:schemeClr val="bg1"/>
                </a:solidFill>
              </a:rPr>
              <a:t>通过setCvCamera设置相机监听，调用enableView将相机开启，获取button组件，使用实现接口的方式来进行注册监听器。</a:t>
            </a:r>
            <a:endParaRPr sz="2400">
              <a:solidFill>
                <a:schemeClr val="bg1"/>
              </a:solidFill>
            </a:endParaRPr>
          </a:p>
        </p:txBody>
      </p:sp>
      <p:pic>
        <p:nvPicPr>
          <p:cNvPr id="21" name="图片 21"/>
          <p:cNvPicPr>
            <a:picLocks noChangeAspect="1"/>
          </p:cNvPicPr>
          <p:nvPr/>
        </p:nvPicPr>
        <p:blipFill>
          <a:blip r:embed="rId1"/>
          <a:srcRect l="4430" r="13733"/>
          <a:stretch>
            <a:fillRect/>
          </a:stretch>
        </p:blipFill>
        <p:spPr>
          <a:xfrm>
            <a:off x="1348105" y="2564765"/>
            <a:ext cx="9495790" cy="3848100"/>
          </a:xfrm>
          <a:prstGeom prst="rect">
            <a:avLst/>
          </a:prstGeom>
        </p:spPr>
      </p:pic>
      <p:sp>
        <p:nvSpPr>
          <p:cNvPr id="9" name="文本框 8"/>
          <p:cNvSpPr txBox="1"/>
          <p:nvPr/>
        </p:nvSpPr>
        <p:spPr>
          <a:xfrm>
            <a:off x="1051560" y="846455"/>
            <a:ext cx="10088880" cy="1568450"/>
          </a:xfrm>
          <a:prstGeom prst="rect">
            <a:avLst/>
          </a:prstGeom>
          <a:noFill/>
        </p:spPr>
        <p:txBody>
          <a:bodyPr wrap="square" rtlCol="0">
            <a:spAutoFit/>
          </a:bodyPr>
          <a:p>
            <a:pPr algn="ctr"/>
            <a:r>
              <a:rPr sz="2400">
                <a:solidFill>
                  <a:schemeClr val="bg1"/>
                </a:solidFill>
              </a:rPr>
              <a:t>在Oncreate中为Button switchCamera的点击事件注册一个监听器，使用实现接口的方式来进行注册监听器。触发时先将cameraView设为不可见，当isFrontCamera=true时，表示当前状态为前置摄像头。所以点击该按钮则要将其变为后置，即</a:t>
            </a:r>
            <a:endParaRPr sz="2400">
              <a:solidFill>
                <a:schemeClr val="bg1"/>
              </a:solidFill>
            </a:endParaRPr>
          </a:p>
        </p:txBody>
      </p:sp>
      <p:pic>
        <p:nvPicPr>
          <p:cNvPr id="10" name="图片 9"/>
          <p:cNvPicPr>
            <a:picLocks noChangeAspect="1"/>
          </p:cNvPicPr>
          <p:nvPr/>
        </p:nvPicPr>
        <p:blipFill>
          <a:blip r:embed="rId2"/>
          <a:stretch>
            <a:fillRect/>
          </a:stretch>
        </p:blipFill>
        <p:spPr>
          <a:xfrm>
            <a:off x="1066165" y="4167505"/>
            <a:ext cx="10059670" cy="643255"/>
          </a:xfrm>
          <a:prstGeom prst="rect">
            <a:avLst/>
          </a:prstGeom>
        </p:spPr>
      </p:pic>
      <p:sp>
        <p:nvSpPr>
          <p:cNvPr id="11" name="文本框 10"/>
          <p:cNvSpPr txBox="1"/>
          <p:nvPr/>
        </p:nvSpPr>
        <p:spPr>
          <a:xfrm>
            <a:off x="1036955" y="1419860"/>
            <a:ext cx="10088880" cy="460375"/>
          </a:xfrm>
          <a:prstGeom prst="rect">
            <a:avLst/>
          </a:prstGeom>
          <a:noFill/>
        </p:spPr>
        <p:txBody>
          <a:bodyPr wrap="square" rtlCol="0">
            <a:spAutoFit/>
          </a:bodyPr>
          <a:p>
            <a:pPr algn="ctr"/>
            <a:r>
              <a:rPr sz="2400">
                <a:solidFill>
                  <a:schemeClr val="bg1"/>
                </a:solidFill>
              </a:rPr>
              <a:t>此时isFrontCamera设为false。</a:t>
            </a:r>
            <a:endParaRPr sz="2400">
              <a:solidFill>
                <a:schemeClr val="bg1"/>
              </a:solidFill>
            </a:endParaRPr>
          </a:p>
        </p:txBody>
      </p:sp>
      <p:pic>
        <p:nvPicPr>
          <p:cNvPr id="22" name="图片 22"/>
          <p:cNvPicPr>
            <a:picLocks noChangeAspect="1"/>
          </p:cNvPicPr>
          <p:nvPr/>
        </p:nvPicPr>
        <p:blipFill>
          <a:blip r:embed="rId3"/>
          <a:stretch>
            <a:fillRect/>
          </a:stretch>
        </p:blipFill>
        <p:spPr>
          <a:xfrm>
            <a:off x="2595245" y="2564130"/>
            <a:ext cx="7000240" cy="3848100"/>
          </a:xfrm>
          <a:prstGeom prst="rect">
            <a:avLst/>
          </a:prstGeom>
        </p:spPr>
      </p:pic>
      <p:sp>
        <p:nvSpPr>
          <p:cNvPr id="12" name="文本框 11"/>
          <p:cNvSpPr txBox="1"/>
          <p:nvPr/>
        </p:nvSpPr>
        <p:spPr>
          <a:xfrm>
            <a:off x="1066165" y="1139190"/>
            <a:ext cx="10088880" cy="829945"/>
          </a:xfrm>
          <a:prstGeom prst="rect">
            <a:avLst/>
          </a:prstGeom>
          <a:noFill/>
        </p:spPr>
        <p:txBody>
          <a:bodyPr wrap="square" rtlCol="0">
            <a:spAutoFit/>
          </a:bodyPr>
          <a:p>
            <a:pPr algn="ctr"/>
            <a:r>
              <a:rPr sz="2400">
                <a:solidFill>
                  <a:schemeClr val="bg1"/>
                </a:solidFill>
              </a:rPr>
              <a:t>修改CvCameraViewListener2接口自带的方法，在相机启动时创建mat mGray、mRgba ，结束时释放。</a:t>
            </a:r>
            <a:endParaRPr sz="2400">
              <a:solidFill>
                <a:schemeClr val="bg1"/>
              </a:solidFill>
            </a:endParaRPr>
          </a:p>
        </p:txBody>
      </p:sp>
      <p:pic>
        <p:nvPicPr>
          <p:cNvPr id="23" name="图片 23"/>
          <p:cNvPicPr>
            <a:picLocks noChangeAspect="1"/>
          </p:cNvPicPr>
          <p:nvPr/>
        </p:nvPicPr>
        <p:blipFill>
          <a:blip r:embed="rId4"/>
          <a:srcRect l="4682" t="2058" r="22928"/>
          <a:stretch>
            <a:fillRect/>
          </a:stretch>
        </p:blipFill>
        <p:spPr>
          <a:xfrm>
            <a:off x="2301240" y="2549525"/>
            <a:ext cx="7560310" cy="387858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xit" presetSubtype="4" fill="hold" grpId="1" nodeType="clickEffect">
                                  <p:stCondLst>
                                    <p:cond delay="0"/>
                                  </p:stCondLst>
                                  <p:childTnLst>
                                    <p:animEffect transition="out" filter="wipe(down)">
                                      <p:cBhvr>
                                        <p:cTn id="15" dur="500"/>
                                        <p:tgtEl>
                                          <p:spTgt spid="17"/>
                                        </p:tgtEl>
                                      </p:cBhvr>
                                    </p:animEffect>
                                    <p:set>
                                      <p:cBhvr>
                                        <p:cTn id="16" dur="1" fill="hold">
                                          <p:stCondLst>
                                            <p:cond delay="499"/>
                                          </p:stCondLst>
                                        </p:cTn>
                                        <p:tgtEl>
                                          <p:spTgt spid="17"/>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par>
                          <p:cTn id="21" fill="hold">
                            <p:stCondLst>
                              <p:cond delay="1000"/>
                            </p:stCondLst>
                            <p:childTnLst>
                              <p:par>
                                <p:cTn id="22" presetID="22" presetClass="exit" presetSubtype="4" fill="hold" nodeType="afterEffect">
                                  <p:stCondLst>
                                    <p:cond delay="0"/>
                                  </p:stCondLst>
                                  <p:childTnLst>
                                    <p:animEffect transition="out" filter="wipe(down)">
                                      <p:cBhvr>
                                        <p:cTn id="23" dur="500"/>
                                        <p:tgtEl>
                                          <p:spTgt spid="21"/>
                                        </p:tgtEl>
                                      </p:cBhvr>
                                    </p:animEffect>
                                    <p:set>
                                      <p:cBhvr>
                                        <p:cTn id="24" dur="1" fill="hold">
                                          <p:stCondLst>
                                            <p:cond delay="499"/>
                                          </p:stCondLst>
                                        </p:cTn>
                                        <p:tgtEl>
                                          <p:spTgt spid="21"/>
                                        </p:tgtEl>
                                        <p:attrNameLst>
                                          <p:attrName>style.visibility</p:attrName>
                                        </p:attrNameLst>
                                      </p:cBhvr>
                                      <p:to>
                                        <p:strVal val="hidden"/>
                                      </p:to>
                                    </p:se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xit" presetSubtype="4" fill="hold" grpId="1" nodeType="clickEffect">
                                  <p:stCondLst>
                                    <p:cond delay="0"/>
                                  </p:stCondLst>
                                  <p:childTnLst>
                                    <p:animEffect transition="out" filter="wipe(down)">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par>
                          <p:cTn id="38" fill="hold">
                            <p:stCondLst>
                              <p:cond delay="1000"/>
                            </p:stCondLst>
                            <p:childTnLst>
                              <p:par>
                                <p:cTn id="39" presetID="22" presetClass="exit" presetSubtype="4" fill="hold" nodeType="afterEffect">
                                  <p:stCondLst>
                                    <p:cond delay="0"/>
                                  </p:stCondLst>
                                  <p:childTnLst>
                                    <p:animEffect transition="out" filter="wipe(down)">
                                      <p:cBhvr>
                                        <p:cTn id="40" dur="500"/>
                                        <p:tgtEl>
                                          <p:spTgt spid="10"/>
                                        </p:tgtEl>
                                      </p:cBhvr>
                                    </p:animEffect>
                                    <p:set>
                                      <p:cBhvr>
                                        <p:cTn id="41" dur="1" fill="hold">
                                          <p:stCondLst>
                                            <p:cond delay="499"/>
                                          </p:stCondLst>
                                        </p:cTn>
                                        <p:tgtEl>
                                          <p:spTgt spid="10"/>
                                        </p:tgtEl>
                                        <p:attrNameLst>
                                          <p:attrName>style.visibility</p:attrName>
                                        </p:attrNameLst>
                                      </p:cBhvr>
                                      <p:to>
                                        <p:strVal val="hidden"/>
                                      </p:to>
                                    </p:set>
                                  </p:childTnLst>
                                </p:cTn>
                              </p:par>
                            </p:childTnLst>
                          </p:cTn>
                        </p:par>
                        <p:par>
                          <p:cTn id="42" fill="hold">
                            <p:stCondLst>
                              <p:cond delay="1500"/>
                            </p:stCondLst>
                            <p:childTnLst>
                              <p:par>
                                <p:cTn id="43" presetID="10" presetClass="entr" presetSubtype="0" fill="hold"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xit" presetSubtype="4" fill="hold" grpId="1" nodeType="clickEffect">
                                  <p:stCondLst>
                                    <p:cond delay="0"/>
                                  </p:stCondLst>
                                  <p:childTnLst>
                                    <p:animEffect transition="out" filter="wipe(down)">
                                      <p:cBhvr>
                                        <p:cTn id="49" dur="500"/>
                                        <p:tgtEl>
                                          <p:spTgt spid="11"/>
                                        </p:tgtEl>
                                      </p:cBhvr>
                                    </p:animEffect>
                                    <p:set>
                                      <p:cBhvr>
                                        <p:cTn id="50" dur="1" fill="hold">
                                          <p:stCondLst>
                                            <p:cond delay="499"/>
                                          </p:stCondLst>
                                        </p:cTn>
                                        <p:tgtEl>
                                          <p:spTgt spid="11"/>
                                        </p:tgtEl>
                                        <p:attrNameLst>
                                          <p:attrName>style.visibility</p:attrName>
                                        </p:attrNameLst>
                                      </p:cBhvr>
                                      <p:to>
                                        <p:strVal val="hidden"/>
                                      </p:to>
                                    </p:se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500"/>
                                        <p:tgtEl>
                                          <p:spTgt spid="12"/>
                                        </p:tgtEl>
                                      </p:cBhvr>
                                    </p:animEffect>
                                  </p:childTnLst>
                                </p:cTn>
                              </p:par>
                            </p:childTnLst>
                          </p:cTn>
                        </p:par>
                        <p:par>
                          <p:cTn id="55" fill="hold">
                            <p:stCondLst>
                              <p:cond delay="1000"/>
                            </p:stCondLst>
                            <p:childTnLst>
                              <p:par>
                                <p:cTn id="56" presetID="22" presetClass="exit" presetSubtype="4" fill="hold" nodeType="afterEffect">
                                  <p:stCondLst>
                                    <p:cond delay="0"/>
                                  </p:stCondLst>
                                  <p:childTnLst>
                                    <p:animEffect transition="out" filter="wipe(down)">
                                      <p:cBhvr>
                                        <p:cTn id="57" dur="500"/>
                                        <p:tgtEl>
                                          <p:spTgt spid="22"/>
                                        </p:tgtEl>
                                      </p:cBhvr>
                                    </p:animEffect>
                                    <p:set>
                                      <p:cBhvr>
                                        <p:cTn id="58" dur="1" fill="hold">
                                          <p:stCondLst>
                                            <p:cond delay="499"/>
                                          </p:stCondLst>
                                        </p:cTn>
                                        <p:tgtEl>
                                          <p:spTgt spid="22"/>
                                        </p:tgtEl>
                                        <p:attrNameLst>
                                          <p:attrName>style.visibility</p:attrName>
                                        </p:attrNameLst>
                                      </p:cBhvr>
                                      <p:to>
                                        <p:strVal val="hidden"/>
                                      </p:to>
                                    </p:set>
                                  </p:childTnLst>
                                </p:cTn>
                              </p:par>
                            </p:childTnLst>
                          </p:cTn>
                        </p:par>
                        <p:par>
                          <p:cTn id="59" fill="hold">
                            <p:stCondLst>
                              <p:cond delay="1500"/>
                            </p:stCondLst>
                            <p:childTnLst>
                              <p:par>
                                <p:cTn id="60" presetID="10" presetClass="entr" presetSubtype="0" fill="hold" nodeType="after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9" grpId="0"/>
      <p:bldP spid="9" grpId="1"/>
      <p:bldP spid="11" grpId="0"/>
      <p:bldP spid="11" grpId="1"/>
      <p:bldP spid="1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zh-CN" altLang="en-US" sz="2000" b="1" dirty="0">
                  <a:solidFill>
                    <a:srgbClr val="5C5C6A"/>
                  </a:solidFill>
                  <a:latin typeface="幼圆" panose="02010509060101010101" pitchFamily="49" charset="-122"/>
                  <a:ea typeface="幼圆" panose="02010509060101010101" pitchFamily="49" charset="-122"/>
                  <a:sym typeface="+mn-ea"/>
                </a:rPr>
                <a:t>人脸检测</a:t>
              </a:r>
              <a:endParaRPr lang="zh-CN" sz="2000" b="1" dirty="0">
                <a:solidFill>
                  <a:srgbClr val="5C5C6A"/>
                </a:solidFill>
                <a:latin typeface="Arial" panose="020B0604020202020204" pitchFamily="34" charset="0"/>
                <a:cs typeface="Arial" panose="020B0604020202020204" pitchFamily="34" charset="0"/>
              </a:endParaRPr>
            </a:p>
          </p:txBody>
        </p:sp>
      </p:grpSp>
      <p:grpSp>
        <p:nvGrpSpPr>
          <p:cNvPr id="5" name="组合 4"/>
          <p:cNvGrpSpPr/>
          <p:nvPr/>
        </p:nvGrpSpPr>
        <p:grpSpPr>
          <a:xfrm>
            <a:off x="1562735" y="2313941"/>
            <a:ext cx="5489575" cy="1574164"/>
            <a:chOff x="5558111" y="1858607"/>
            <a:chExt cx="5250583" cy="1401959"/>
          </a:xfrm>
        </p:grpSpPr>
        <p:sp>
          <p:nvSpPr>
            <p:cNvPr id="18" name="文本框 17"/>
            <p:cNvSpPr txBox="1"/>
            <p:nvPr/>
          </p:nvSpPr>
          <p:spPr>
            <a:xfrm>
              <a:off x="6636166" y="1858607"/>
              <a:ext cx="3093866" cy="574583"/>
            </a:xfrm>
            <a:prstGeom prst="rect">
              <a:avLst/>
            </a:prstGeom>
            <a:solidFill>
              <a:srgbClr val="F19490"/>
            </a:solidFill>
          </p:spPr>
          <p:txBody>
            <a:bodyPr wrap="square" rtlCol="0">
              <a:spAutoFit/>
            </a:bodyPr>
            <a:lstStyle/>
            <a:p>
              <a:pPr algn="ctr"/>
              <a:r>
                <a:rPr 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基本代码</a:t>
              </a:r>
              <a:endParaRPr 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TextBox 38"/>
            <p:cNvSpPr txBox="1"/>
            <p:nvPr/>
          </p:nvSpPr>
          <p:spPr>
            <a:xfrm>
              <a:off x="5558111" y="2767420"/>
              <a:ext cx="5250583" cy="493146"/>
            </a:xfrm>
            <a:prstGeom prst="rect">
              <a:avLst/>
            </a:prstGeom>
            <a:noFill/>
          </p:spPr>
          <p:txBody>
            <a:bodyPr wrap="square" lIns="0" tIns="0" rIns="0" bIns="0" rtlCol="0">
              <a:spAutoFit/>
            </a:bodyPr>
            <a:lstStyle/>
            <a:p>
              <a:pPr indent="0" algn="ctr">
                <a:buFont typeface="Arial" panose="020B0604020202020204" pitchFamily="34" charset="0"/>
                <a:buNone/>
              </a:pPr>
              <a:r>
                <a:rPr lang="zh-CN" sz="36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人脸检测</a:t>
              </a:r>
              <a:endParaRPr lang="zh-CN" sz="36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endParaRPr>
            </a:p>
          </p:txBody>
        </p:sp>
      </p:grpSp>
      <p:grpSp>
        <p:nvGrpSpPr>
          <p:cNvPr id="21" name="组合 20"/>
          <p:cNvGrpSpPr/>
          <p:nvPr/>
        </p:nvGrpSpPr>
        <p:grpSpPr>
          <a:xfrm rot="16209276">
            <a:off x="7444967" y="1822746"/>
            <a:ext cx="5248569" cy="4390338"/>
            <a:chOff x="-792643" y="1351314"/>
            <a:chExt cx="4275339" cy="3576248"/>
          </a:xfrm>
        </p:grpSpPr>
        <p:grpSp>
          <p:nvGrpSpPr>
            <p:cNvPr id="23" name="组合 22"/>
            <p:cNvGrpSpPr/>
            <p:nvPr/>
          </p:nvGrpSpPr>
          <p:grpSpPr>
            <a:xfrm rot="3085778">
              <a:off x="933122" y="1458968"/>
              <a:ext cx="2657228" cy="2441920"/>
              <a:chOff x="2682435" y="1390960"/>
              <a:chExt cx="5360790" cy="4926420"/>
            </a:xfrm>
          </p:grpSpPr>
          <p:grpSp>
            <p:nvGrpSpPr>
              <p:cNvPr id="35" name="组合 34"/>
              <p:cNvGrpSpPr/>
              <p:nvPr/>
            </p:nvGrpSpPr>
            <p:grpSpPr>
              <a:xfrm rot="309009">
                <a:off x="2682435" y="1390960"/>
                <a:ext cx="5360790" cy="3715617"/>
                <a:chOff x="12257" y="4311304"/>
                <a:chExt cx="5666789" cy="3927709"/>
              </a:xfrm>
            </p:grpSpPr>
            <p:grpSp>
              <p:nvGrpSpPr>
                <p:cNvPr id="37" name="组合 36"/>
                <p:cNvGrpSpPr/>
                <p:nvPr/>
              </p:nvGrpSpPr>
              <p:grpSpPr>
                <a:xfrm>
                  <a:off x="563242" y="4311304"/>
                  <a:ext cx="5115804" cy="3551491"/>
                  <a:chOff x="2435680" y="1515442"/>
                  <a:chExt cx="2790502" cy="1937221"/>
                </a:xfrm>
              </p:grpSpPr>
              <p:grpSp>
                <p:nvGrpSpPr>
                  <p:cNvPr id="39" name="组合 38"/>
                  <p:cNvGrpSpPr/>
                  <p:nvPr/>
                </p:nvGrpSpPr>
                <p:grpSpPr>
                  <a:xfrm rot="7578518">
                    <a:off x="2931341" y="1571066"/>
                    <a:ext cx="1385936" cy="2377258"/>
                    <a:chOff x="1970467" y="-319858"/>
                    <a:chExt cx="1385936" cy="2377258"/>
                  </a:xfrm>
                </p:grpSpPr>
                <p:sp>
                  <p:nvSpPr>
                    <p:cNvPr id="43" name="等腰三角形 42"/>
                    <p:cNvSpPr/>
                    <p:nvPr/>
                  </p:nvSpPr>
                  <p:spPr>
                    <a:xfrm>
                      <a:off x="1974273" y="865909"/>
                      <a:ext cx="1382130" cy="1191491"/>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等腰三角形 43"/>
                    <p:cNvSpPr/>
                    <p:nvPr/>
                  </p:nvSpPr>
                  <p:spPr>
                    <a:xfrm rot="10800000">
                      <a:off x="1970467" y="-319858"/>
                      <a:ext cx="1382130" cy="119149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rot="7578518">
                    <a:off x="3343626" y="1015016"/>
                    <a:ext cx="1382130" cy="2382982"/>
                    <a:chOff x="1974273" y="865909"/>
                    <a:chExt cx="1382130" cy="2382982"/>
                  </a:xfrm>
                </p:grpSpPr>
                <p:sp>
                  <p:nvSpPr>
                    <p:cNvPr id="41" name="等腰三角形 40"/>
                    <p:cNvSpPr/>
                    <p:nvPr/>
                  </p:nvSpPr>
                  <p:spPr>
                    <a:xfrm>
                      <a:off x="1974273" y="865909"/>
                      <a:ext cx="1382130" cy="1191491"/>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等腰三角形 41"/>
                    <p:cNvSpPr/>
                    <p:nvPr/>
                  </p:nvSpPr>
                  <p:spPr>
                    <a:xfrm rot="10800000">
                      <a:off x="1974273" y="2057400"/>
                      <a:ext cx="1382130" cy="119149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8" name="等腰三角形 37"/>
                <p:cNvSpPr/>
                <p:nvPr/>
              </p:nvSpPr>
              <p:spPr>
                <a:xfrm rot="18378518">
                  <a:off x="-162491" y="5879914"/>
                  <a:ext cx="2533847" cy="218435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等腰三角形 35"/>
              <p:cNvSpPr/>
              <p:nvPr/>
            </p:nvSpPr>
            <p:spPr>
              <a:xfrm rot="7887527">
                <a:off x="4020032" y="4085669"/>
                <a:ext cx="2397022" cy="2066399"/>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rot="3085778">
              <a:off x="-900297" y="2377988"/>
              <a:ext cx="2657228" cy="2441920"/>
              <a:chOff x="2682435" y="1390960"/>
              <a:chExt cx="5360790" cy="4926420"/>
            </a:xfrm>
          </p:grpSpPr>
          <p:grpSp>
            <p:nvGrpSpPr>
              <p:cNvPr id="25" name="组合 24"/>
              <p:cNvGrpSpPr/>
              <p:nvPr/>
            </p:nvGrpSpPr>
            <p:grpSpPr>
              <a:xfrm rot="309009">
                <a:off x="2682435" y="1390960"/>
                <a:ext cx="5360790" cy="3715617"/>
                <a:chOff x="12257" y="4311304"/>
                <a:chExt cx="5666789" cy="3927709"/>
              </a:xfrm>
            </p:grpSpPr>
            <p:grpSp>
              <p:nvGrpSpPr>
                <p:cNvPr id="27" name="组合 26"/>
                <p:cNvGrpSpPr/>
                <p:nvPr/>
              </p:nvGrpSpPr>
              <p:grpSpPr>
                <a:xfrm>
                  <a:off x="563242" y="4311304"/>
                  <a:ext cx="5115804" cy="3551491"/>
                  <a:chOff x="2435680" y="1515442"/>
                  <a:chExt cx="2790502" cy="1937221"/>
                </a:xfrm>
              </p:grpSpPr>
              <p:grpSp>
                <p:nvGrpSpPr>
                  <p:cNvPr id="29" name="组合 28"/>
                  <p:cNvGrpSpPr/>
                  <p:nvPr/>
                </p:nvGrpSpPr>
                <p:grpSpPr>
                  <a:xfrm rot="7578518">
                    <a:off x="2931341" y="1571066"/>
                    <a:ext cx="1385936" cy="2377258"/>
                    <a:chOff x="1970467" y="-319858"/>
                    <a:chExt cx="1385936" cy="2377258"/>
                  </a:xfrm>
                </p:grpSpPr>
                <p:sp>
                  <p:nvSpPr>
                    <p:cNvPr id="33" name="等腰三角形 32"/>
                    <p:cNvSpPr/>
                    <p:nvPr/>
                  </p:nvSpPr>
                  <p:spPr>
                    <a:xfrm>
                      <a:off x="1974273" y="865909"/>
                      <a:ext cx="1382130" cy="1191491"/>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rot="10800000">
                      <a:off x="1970467" y="-319858"/>
                      <a:ext cx="1382130" cy="119149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rot="7578518">
                    <a:off x="3343626" y="1015016"/>
                    <a:ext cx="1382130" cy="2382982"/>
                    <a:chOff x="1974273" y="865909"/>
                    <a:chExt cx="1382130" cy="2382982"/>
                  </a:xfrm>
                </p:grpSpPr>
                <p:sp>
                  <p:nvSpPr>
                    <p:cNvPr id="31" name="等腰三角形 30"/>
                    <p:cNvSpPr/>
                    <p:nvPr/>
                  </p:nvSpPr>
                  <p:spPr>
                    <a:xfrm>
                      <a:off x="1974273" y="865909"/>
                      <a:ext cx="1382130" cy="1191491"/>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nvSpPr>
                  <p:spPr>
                    <a:xfrm rot="10800000">
                      <a:off x="1974273" y="2057400"/>
                      <a:ext cx="1382130" cy="119149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8" name="等腰三角形 27"/>
                <p:cNvSpPr/>
                <p:nvPr/>
              </p:nvSpPr>
              <p:spPr>
                <a:xfrm rot="18378518">
                  <a:off x="-162491" y="5879914"/>
                  <a:ext cx="2533847" cy="218435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等腰三角形 25"/>
              <p:cNvSpPr/>
              <p:nvPr/>
            </p:nvSpPr>
            <p:spPr>
              <a:xfrm rot="7887527">
                <a:off x="4020032" y="4085669"/>
                <a:ext cx="2397022" cy="2066399"/>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zh-CN" altLang="en-US" sz="2000" b="1" dirty="0">
                  <a:solidFill>
                    <a:srgbClr val="5C5C6A"/>
                  </a:solidFill>
                  <a:latin typeface="幼圆" panose="02010509060101010101" pitchFamily="49" charset="-122"/>
                  <a:ea typeface="幼圆" panose="02010509060101010101" pitchFamily="49" charset="-122"/>
                  <a:sym typeface="+mn-ea"/>
                </a:rPr>
                <a:t>人脸检测</a:t>
              </a:r>
              <a:endParaRPr lang="zh-CN" altLang="en-US" sz="2000" b="1" dirty="0">
                <a:solidFill>
                  <a:srgbClr val="5C5C6A"/>
                </a:solidFill>
                <a:latin typeface="Arial" panose="020B0604020202020204" pitchFamily="34" charset="0"/>
                <a:cs typeface="Arial" panose="020B0604020202020204" pitchFamily="34" charset="0"/>
              </a:endParaRPr>
            </a:p>
          </p:txBody>
        </p:sp>
      </p:grpSp>
      <p:grpSp>
        <p:nvGrpSpPr>
          <p:cNvPr id="5" name="组合 4"/>
          <p:cNvGrpSpPr/>
          <p:nvPr/>
        </p:nvGrpSpPr>
        <p:grpSpPr>
          <a:xfrm rot="0">
            <a:off x="895350" y="699135"/>
            <a:ext cx="10401300" cy="5760085"/>
            <a:chOff x="811369" y="315308"/>
            <a:chExt cx="10401300" cy="5760085"/>
          </a:xfrm>
        </p:grpSpPr>
        <p:sp>
          <p:nvSpPr>
            <p:cNvPr id="6" name="矩形 5"/>
            <p:cNvSpPr/>
            <p:nvPr/>
          </p:nvSpPr>
          <p:spPr>
            <a:xfrm>
              <a:off x="811369" y="315308"/>
              <a:ext cx="10401300" cy="1231265"/>
            </a:xfrm>
            <a:prstGeom prst="rect">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47B588"/>
                    </a:gs>
                    <a:gs pos="87500">
                      <a:srgbClr val="D5E2DD"/>
                    </a:gs>
                    <a:gs pos="75000">
                      <a:srgbClr val="C5DED1"/>
                    </a:gs>
                    <a:gs pos="50000">
                      <a:srgbClr val="49B48A"/>
                    </a:gs>
                    <a:gs pos="100000">
                      <a:srgbClr val="E5E6E8"/>
                    </a:gs>
                  </a:gsLst>
                  <a:lin ang="3600000" scaled="0"/>
                </a:gradFill>
                <a:cs typeface="+mn-ea"/>
                <a:sym typeface="+mn-lt"/>
              </a:endParaRPr>
            </a:p>
          </p:txBody>
        </p:sp>
        <p:sp>
          <p:nvSpPr>
            <p:cNvPr id="7" name="矩形 6"/>
            <p:cNvSpPr/>
            <p:nvPr/>
          </p:nvSpPr>
          <p:spPr>
            <a:xfrm>
              <a:off x="811369" y="1672303"/>
              <a:ext cx="10400665" cy="4403090"/>
            </a:xfrm>
            <a:prstGeom prst="rect">
              <a:avLst/>
            </a:prstGeom>
            <a:solidFill>
              <a:srgbClr val="FFB1B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latin typeface="思源宋体 Heavy" panose="02020900000000000000" pitchFamily="18" charset="-122"/>
                <a:ea typeface="思源宋体 Heavy" panose="02020900000000000000" pitchFamily="18" charset="-122"/>
                <a:cs typeface="+mn-ea"/>
                <a:sym typeface="+mn-lt"/>
              </a:endParaRPr>
            </a:p>
          </p:txBody>
        </p:sp>
      </p:grpSp>
      <p:sp>
        <p:nvSpPr>
          <p:cNvPr id="17" name="文本框 16"/>
          <p:cNvSpPr txBox="1"/>
          <p:nvPr/>
        </p:nvSpPr>
        <p:spPr>
          <a:xfrm>
            <a:off x="1051560" y="731520"/>
            <a:ext cx="10088880" cy="1198880"/>
          </a:xfrm>
          <a:prstGeom prst="rect">
            <a:avLst/>
          </a:prstGeom>
          <a:noFill/>
        </p:spPr>
        <p:txBody>
          <a:bodyPr wrap="square" rtlCol="0">
            <a:spAutoFit/>
          </a:bodyPr>
          <a:p>
            <a:pPr algn="ctr"/>
            <a:r>
              <a:rPr sz="2400">
                <a:solidFill>
                  <a:schemeClr val="bg1"/>
                </a:solidFill>
              </a:rPr>
              <a:t>为了得到更好的人脸检测性能，OpenCV在SDK中提供了多个frontface检测器(人脸模型)，存放在..\opencv-3.3.0-android-sdk\OpenCV-android-sdk\sdk\etc\目录下，该模型包括了3000个正样本和1500个负样本。</a:t>
            </a:r>
            <a:endParaRPr sz="2400">
              <a:solidFill>
                <a:schemeClr val="bg1"/>
              </a:solidFill>
            </a:endParaRPr>
          </a:p>
        </p:txBody>
      </p:sp>
      <p:pic>
        <p:nvPicPr>
          <p:cNvPr id="25" name="图片 25"/>
          <p:cNvPicPr>
            <a:picLocks noChangeAspect="1"/>
          </p:cNvPicPr>
          <p:nvPr/>
        </p:nvPicPr>
        <p:blipFill>
          <a:blip r:embed="rId1"/>
          <a:stretch>
            <a:fillRect/>
          </a:stretch>
        </p:blipFill>
        <p:spPr>
          <a:xfrm>
            <a:off x="1416050" y="3049905"/>
            <a:ext cx="9359900" cy="2414905"/>
          </a:xfrm>
          <a:prstGeom prst="rect">
            <a:avLst/>
          </a:prstGeom>
        </p:spPr>
      </p:pic>
      <p:sp>
        <p:nvSpPr>
          <p:cNvPr id="8" name="文本框 7"/>
          <p:cNvSpPr txBox="1"/>
          <p:nvPr/>
        </p:nvSpPr>
        <p:spPr>
          <a:xfrm>
            <a:off x="1050925" y="899795"/>
            <a:ext cx="10088880" cy="829945"/>
          </a:xfrm>
          <a:prstGeom prst="rect">
            <a:avLst/>
          </a:prstGeom>
          <a:noFill/>
        </p:spPr>
        <p:txBody>
          <a:bodyPr wrap="square" rtlCol="0">
            <a:spAutoFit/>
          </a:bodyPr>
          <a:p>
            <a:pPr algn="ctr"/>
            <a:r>
              <a:rPr sz="2400">
                <a:solidFill>
                  <a:schemeClr val="bg1"/>
                </a:solidFill>
              </a:rPr>
              <a:t>我们将其拷贝到AS工程的res/raw目录下，并通过getDir方法保存到/data/data/com.yl.fecedetectdemo/ cascade目录下。</a:t>
            </a:r>
            <a:endParaRPr sz="2400">
              <a:solidFill>
                <a:schemeClr val="bg1"/>
              </a:solidFill>
            </a:endParaRPr>
          </a:p>
        </p:txBody>
      </p:sp>
      <p:pic>
        <p:nvPicPr>
          <p:cNvPr id="26" name="图片 26"/>
          <p:cNvPicPr>
            <a:picLocks noChangeAspect="1"/>
          </p:cNvPicPr>
          <p:nvPr/>
        </p:nvPicPr>
        <p:blipFill>
          <a:blip r:embed="rId2"/>
          <a:stretch>
            <a:fillRect/>
          </a:stretch>
        </p:blipFill>
        <p:spPr>
          <a:xfrm>
            <a:off x="3131820" y="2197735"/>
            <a:ext cx="5928995" cy="41192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xit" presetSubtype="4" fill="hold" grpId="1" nodeType="clickEffect">
                                  <p:stCondLst>
                                    <p:cond delay="0"/>
                                  </p:stCondLst>
                                  <p:childTnLst>
                                    <p:animEffect transition="out" filter="wipe(down)">
                                      <p:cBhvr>
                                        <p:cTn id="15" dur="500"/>
                                        <p:tgtEl>
                                          <p:spTgt spid="17"/>
                                        </p:tgtEl>
                                      </p:cBhvr>
                                    </p:animEffect>
                                    <p:set>
                                      <p:cBhvr>
                                        <p:cTn id="16" dur="1" fill="hold">
                                          <p:stCondLst>
                                            <p:cond delay="499"/>
                                          </p:stCondLst>
                                        </p:cTn>
                                        <p:tgtEl>
                                          <p:spTgt spid="17"/>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par>
                          <p:cTn id="21" fill="hold">
                            <p:stCondLst>
                              <p:cond delay="1000"/>
                            </p:stCondLst>
                            <p:childTnLst>
                              <p:par>
                                <p:cTn id="22" presetID="22" presetClass="exit" presetSubtype="4" fill="hold" nodeType="afterEffect">
                                  <p:stCondLst>
                                    <p:cond delay="0"/>
                                  </p:stCondLst>
                                  <p:childTnLst>
                                    <p:animEffect transition="out" filter="wipe(down)">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 grpId="0"/>
      <p:bldP spid="17"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zh-CN" altLang="en-US" sz="2000" b="1" dirty="0">
                  <a:solidFill>
                    <a:srgbClr val="5C5C6A"/>
                  </a:solidFill>
                  <a:latin typeface="幼圆" panose="02010509060101010101" pitchFamily="49" charset="-122"/>
                  <a:ea typeface="幼圆" panose="02010509060101010101" pitchFamily="49" charset="-122"/>
                  <a:sym typeface="+mn-ea"/>
                </a:rPr>
                <a:t>人脸检测</a:t>
              </a:r>
              <a:endParaRPr lang="zh-CN" altLang="en-US" sz="2000" b="1" dirty="0">
                <a:solidFill>
                  <a:srgbClr val="5C5C6A"/>
                </a:solidFill>
                <a:latin typeface="Arial" panose="020B0604020202020204" pitchFamily="34" charset="0"/>
                <a:cs typeface="Arial" panose="020B0604020202020204" pitchFamily="34" charset="0"/>
              </a:endParaRPr>
            </a:p>
          </p:txBody>
        </p:sp>
      </p:grpSp>
      <p:grpSp>
        <p:nvGrpSpPr>
          <p:cNvPr id="5" name="组合 4"/>
          <p:cNvGrpSpPr/>
          <p:nvPr/>
        </p:nvGrpSpPr>
        <p:grpSpPr>
          <a:xfrm rot="0">
            <a:off x="895350" y="699135"/>
            <a:ext cx="10401300" cy="5760085"/>
            <a:chOff x="811369" y="315308"/>
            <a:chExt cx="10401300" cy="5760085"/>
          </a:xfrm>
        </p:grpSpPr>
        <p:sp>
          <p:nvSpPr>
            <p:cNvPr id="6" name="矩形 5"/>
            <p:cNvSpPr/>
            <p:nvPr/>
          </p:nvSpPr>
          <p:spPr>
            <a:xfrm>
              <a:off x="811369" y="315308"/>
              <a:ext cx="10401300" cy="1231265"/>
            </a:xfrm>
            <a:prstGeom prst="rect">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47B588"/>
                    </a:gs>
                    <a:gs pos="87500">
                      <a:srgbClr val="D5E2DD"/>
                    </a:gs>
                    <a:gs pos="75000">
                      <a:srgbClr val="C5DED1"/>
                    </a:gs>
                    <a:gs pos="50000">
                      <a:srgbClr val="49B48A"/>
                    </a:gs>
                    <a:gs pos="100000">
                      <a:srgbClr val="E5E6E8"/>
                    </a:gs>
                  </a:gsLst>
                  <a:lin ang="3600000" scaled="0"/>
                </a:gradFill>
                <a:cs typeface="+mn-ea"/>
                <a:sym typeface="+mn-lt"/>
              </a:endParaRPr>
            </a:p>
          </p:txBody>
        </p:sp>
        <p:sp>
          <p:nvSpPr>
            <p:cNvPr id="7" name="矩形 6"/>
            <p:cNvSpPr/>
            <p:nvPr/>
          </p:nvSpPr>
          <p:spPr>
            <a:xfrm>
              <a:off x="811369" y="1672303"/>
              <a:ext cx="10400665" cy="4403090"/>
            </a:xfrm>
            <a:prstGeom prst="rect">
              <a:avLst/>
            </a:prstGeom>
            <a:solidFill>
              <a:srgbClr val="FFB1B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latin typeface="思源宋体 Heavy" panose="02020900000000000000" pitchFamily="18" charset="-122"/>
                <a:ea typeface="思源宋体 Heavy" panose="02020900000000000000" pitchFamily="18" charset="-122"/>
                <a:cs typeface="+mn-ea"/>
                <a:sym typeface="+mn-lt"/>
              </a:endParaRPr>
            </a:p>
          </p:txBody>
        </p:sp>
      </p:grpSp>
      <p:sp>
        <p:nvSpPr>
          <p:cNvPr id="17" name="文本框 16"/>
          <p:cNvSpPr txBox="1"/>
          <p:nvPr/>
        </p:nvSpPr>
        <p:spPr>
          <a:xfrm>
            <a:off x="1051560" y="899795"/>
            <a:ext cx="10088880" cy="829945"/>
          </a:xfrm>
          <a:prstGeom prst="rect">
            <a:avLst/>
          </a:prstGeom>
          <a:noFill/>
        </p:spPr>
        <p:txBody>
          <a:bodyPr wrap="square" rtlCol="0">
            <a:spAutoFit/>
          </a:bodyPr>
          <a:p>
            <a:pPr algn="ctr"/>
            <a:r>
              <a:rPr sz="2400">
                <a:solidFill>
                  <a:schemeClr val="bg1"/>
                </a:solidFill>
              </a:rPr>
              <a:t>用getResources().openRawResource导入opencv自带的人脸检测训练集lbpcascade_frontalface.xml。</a:t>
            </a:r>
            <a:endParaRPr sz="2400">
              <a:solidFill>
                <a:schemeClr val="bg1"/>
              </a:solidFill>
            </a:endParaRPr>
          </a:p>
        </p:txBody>
      </p:sp>
      <p:sp>
        <p:nvSpPr>
          <p:cNvPr id="9" name="文本框 8"/>
          <p:cNvSpPr txBox="1"/>
          <p:nvPr/>
        </p:nvSpPr>
        <p:spPr>
          <a:xfrm>
            <a:off x="1207770" y="715645"/>
            <a:ext cx="10088880" cy="1198880"/>
          </a:xfrm>
          <a:prstGeom prst="rect">
            <a:avLst/>
          </a:prstGeom>
          <a:noFill/>
        </p:spPr>
        <p:txBody>
          <a:bodyPr wrap="square" rtlCol="0">
            <a:spAutoFit/>
          </a:bodyPr>
          <a:p>
            <a:pPr algn="ctr"/>
            <a:r>
              <a:rPr sz="2400">
                <a:solidFill>
                  <a:schemeClr val="bg1"/>
                </a:solidFill>
              </a:rPr>
              <a:t>OpenCV中提供有分类器类CascadeClassifier。创建一个分类器对象cascadeClassifier， 使用File方法将人脸分类器“lbpcascade_frontalface.xml”载入到cascadeClassifier对象中。</a:t>
            </a:r>
            <a:endParaRPr sz="2400">
              <a:solidFill>
                <a:schemeClr val="bg1"/>
              </a:solidFill>
            </a:endParaRPr>
          </a:p>
        </p:txBody>
      </p:sp>
      <p:pic>
        <p:nvPicPr>
          <p:cNvPr id="10" name="图片 9"/>
          <p:cNvPicPr>
            <a:picLocks noChangeAspect="1"/>
          </p:cNvPicPr>
          <p:nvPr/>
        </p:nvPicPr>
        <p:blipFill>
          <a:blip r:embed="rId1"/>
          <a:stretch>
            <a:fillRect/>
          </a:stretch>
        </p:blipFill>
        <p:spPr>
          <a:xfrm>
            <a:off x="1435100" y="3789680"/>
            <a:ext cx="9321800" cy="935990"/>
          </a:xfrm>
          <a:prstGeom prst="rect">
            <a:avLst/>
          </a:prstGeom>
        </p:spPr>
      </p:pic>
      <p:pic>
        <p:nvPicPr>
          <p:cNvPr id="11" name="图片 10"/>
          <p:cNvPicPr>
            <a:picLocks noChangeAspect="1"/>
          </p:cNvPicPr>
          <p:nvPr/>
        </p:nvPicPr>
        <p:blipFill>
          <a:blip r:embed="rId2"/>
          <a:stretch>
            <a:fillRect/>
          </a:stretch>
        </p:blipFill>
        <p:spPr>
          <a:xfrm>
            <a:off x="2024380" y="2172970"/>
            <a:ext cx="8456295" cy="41694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xit" presetSubtype="4" fill="hold" grpId="1" nodeType="clickEffect">
                                  <p:stCondLst>
                                    <p:cond delay="0"/>
                                  </p:stCondLst>
                                  <p:childTnLst>
                                    <p:animEffect transition="out" filter="wipe(down)">
                                      <p:cBhvr>
                                        <p:cTn id="15" dur="500"/>
                                        <p:tgtEl>
                                          <p:spTgt spid="17"/>
                                        </p:tgtEl>
                                      </p:cBhvr>
                                    </p:animEffect>
                                    <p:set>
                                      <p:cBhvr>
                                        <p:cTn id="16" dur="1" fill="hold">
                                          <p:stCondLst>
                                            <p:cond delay="499"/>
                                          </p:stCondLst>
                                        </p:cTn>
                                        <p:tgtEl>
                                          <p:spTgt spid="17"/>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par>
                          <p:cTn id="21" fill="hold">
                            <p:stCondLst>
                              <p:cond delay="1000"/>
                            </p:stCondLst>
                            <p:childTnLst>
                              <p:par>
                                <p:cTn id="22" presetID="22" presetClass="exit" presetSubtype="4" fill="hold" nodeType="afterEffect">
                                  <p:stCondLst>
                                    <p:cond delay="0"/>
                                  </p:stCondLst>
                                  <p:childTnLst>
                                    <p:animEffect transition="out" filter="wipe(down)">
                                      <p:cBhvr>
                                        <p:cTn id="23" dur="500"/>
                                        <p:tgtEl>
                                          <p:spTgt spid="10"/>
                                        </p:tgtEl>
                                      </p:cBhvr>
                                    </p:animEffect>
                                    <p:set>
                                      <p:cBhvr>
                                        <p:cTn id="24" dur="1" fill="hold">
                                          <p:stCondLst>
                                            <p:cond delay="499"/>
                                          </p:stCondLst>
                                        </p:cTn>
                                        <p:tgtEl>
                                          <p:spTgt spid="10"/>
                                        </p:tgtEl>
                                        <p:attrNameLst>
                                          <p:attrName>style.visibility</p:attrName>
                                        </p:attrNameLst>
                                      </p:cBhvr>
                                      <p:to>
                                        <p:strVal val="hidden"/>
                                      </p:to>
                                    </p:se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zh-CN" altLang="en-US" sz="2000" b="1" dirty="0">
                  <a:solidFill>
                    <a:srgbClr val="5C5C6A"/>
                  </a:solidFill>
                  <a:latin typeface="幼圆" panose="02010509060101010101" pitchFamily="49" charset="-122"/>
                  <a:ea typeface="幼圆" panose="02010509060101010101" pitchFamily="49" charset="-122"/>
                  <a:sym typeface="+mn-ea"/>
                </a:rPr>
                <a:t>人脸检测</a:t>
              </a:r>
              <a:endParaRPr lang="zh-CN" altLang="en-US" sz="2000" b="1" dirty="0">
                <a:solidFill>
                  <a:srgbClr val="5C5C6A"/>
                </a:solidFill>
                <a:latin typeface="Arial" panose="020B0604020202020204" pitchFamily="34" charset="0"/>
                <a:cs typeface="Arial" panose="020B0604020202020204" pitchFamily="34" charset="0"/>
              </a:endParaRPr>
            </a:p>
          </p:txBody>
        </p:sp>
      </p:grpSp>
      <p:grpSp>
        <p:nvGrpSpPr>
          <p:cNvPr id="5" name="组合 4"/>
          <p:cNvGrpSpPr/>
          <p:nvPr/>
        </p:nvGrpSpPr>
        <p:grpSpPr>
          <a:xfrm rot="0">
            <a:off x="895350" y="699135"/>
            <a:ext cx="10401300" cy="5760085"/>
            <a:chOff x="811369" y="315308"/>
            <a:chExt cx="10401300" cy="5760085"/>
          </a:xfrm>
        </p:grpSpPr>
        <p:sp>
          <p:nvSpPr>
            <p:cNvPr id="6" name="矩形 5"/>
            <p:cNvSpPr/>
            <p:nvPr/>
          </p:nvSpPr>
          <p:spPr>
            <a:xfrm>
              <a:off x="811369" y="315308"/>
              <a:ext cx="10401300" cy="1231265"/>
            </a:xfrm>
            <a:prstGeom prst="rect">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47B588"/>
                    </a:gs>
                    <a:gs pos="87500">
                      <a:srgbClr val="D5E2DD"/>
                    </a:gs>
                    <a:gs pos="75000">
                      <a:srgbClr val="C5DED1"/>
                    </a:gs>
                    <a:gs pos="50000">
                      <a:srgbClr val="49B48A"/>
                    </a:gs>
                    <a:gs pos="100000">
                      <a:srgbClr val="E5E6E8"/>
                    </a:gs>
                  </a:gsLst>
                  <a:lin ang="3600000" scaled="0"/>
                </a:gradFill>
                <a:cs typeface="+mn-ea"/>
                <a:sym typeface="+mn-lt"/>
              </a:endParaRPr>
            </a:p>
          </p:txBody>
        </p:sp>
        <p:sp>
          <p:nvSpPr>
            <p:cNvPr id="7" name="矩形 6"/>
            <p:cNvSpPr/>
            <p:nvPr/>
          </p:nvSpPr>
          <p:spPr>
            <a:xfrm>
              <a:off x="811369" y="1672303"/>
              <a:ext cx="10400665" cy="4403090"/>
            </a:xfrm>
            <a:prstGeom prst="rect">
              <a:avLst/>
            </a:prstGeom>
            <a:solidFill>
              <a:srgbClr val="FFB1B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latin typeface="思源宋体 Heavy" panose="02020900000000000000" pitchFamily="18" charset="-122"/>
                <a:ea typeface="思源宋体 Heavy" panose="02020900000000000000" pitchFamily="18" charset="-122"/>
                <a:cs typeface="+mn-ea"/>
                <a:sym typeface="+mn-lt"/>
              </a:endParaRPr>
            </a:p>
          </p:txBody>
        </p:sp>
      </p:grpSp>
      <p:sp>
        <p:nvSpPr>
          <p:cNvPr id="17" name="文本框 16"/>
          <p:cNvSpPr txBox="1"/>
          <p:nvPr/>
        </p:nvSpPr>
        <p:spPr>
          <a:xfrm>
            <a:off x="1050925" y="1084580"/>
            <a:ext cx="10088880" cy="460375"/>
          </a:xfrm>
          <a:prstGeom prst="rect">
            <a:avLst/>
          </a:prstGeom>
          <a:noFill/>
        </p:spPr>
        <p:txBody>
          <a:bodyPr wrap="square" rtlCol="0">
            <a:spAutoFit/>
          </a:bodyPr>
          <a:p>
            <a:pPr algn="ctr"/>
            <a:r>
              <a:rPr sz="2400">
                <a:solidFill>
                  <a:schemeClr val="bg1"/>
                </a:solidFill>
              </a:rPr>
              <a:t>下面这个方法是在摄像头传帧时被调用到。</a:t>
            </a:r>
            <a:endParaRPr sz="2400">
              <a:solidFill>
                <a:schemeClr val="bg1"/>
              </a:solidFill>
            </a:endParaRPr>
          </a:p>
        </p:txBody>
      </p:sp>
      <p:sp>
        <p:nvSpPr>
          <p:cNvPr id="8" name="文本框 7"/>
          <p:cNvSpPr txBox="1"/>
          <p:nvPr/>
        </p:nvSpPr>
        <p:spPr>
          <a:xfrm>
            <a:off x="1207135" y="731520"/>
            <a:ext cx="10088880" cy="1198880"/>
          </a:xfrm>
          <a:prstGeom prst="rect">
            <a:avLst/>
          </a:prstGeom>
          <a:noFill/>
        </p:spPr>
        <p:txBody>
          <a:bodyPr wrap="square" rtlCol="0">
            <a:spAutoFit/>
          </a:bodyPr>
          <a:p>
            <a:pPr algn="ctr"/>
            <a:r>
              <a:rPr sz="2400">
                <a:solidFill>
                  <a:schemeClr val="bg1"/>
                </a:solidFill>
              </a:rPr>
              <a:t>因为opencv要在横屏时才能得到较好的结果，那么我可以先把竖屏时得到的图像顺时针旋转90度即Core.rotate(mGray, gMatlin, Core.ROTATE_90_CLOCKWISE);</a:t>
            </a:r>
            <a:endParaRPr sz="2400">
              <a:solidFill>
                <a:schemeClr val="bg1"/>
              </a:solidFill>
            </a:endParaRPr>
          </a:p>
        </p:txBody>
      </p:sp>
      <p:pic>
        <p:nvPicPr>
          <p:cNvPr id="28" name="图片 28"/>
          <p:cNvPicPr>
            <a:picLocks noChangeAspect="1"/>
          </p:cNvPicPr>
          <p:nvPr/>
        </p:nvPicPr>
        <p:blipFill>
          <a:blip r:embed="rId1"/>
          <a:srcRect r="18085" b="66698"/>
          <a:stretch>
            <a:fillRect/>
          </a:stretch>
        </p:blipFill>
        <p:spPr>
          <a:xfrm>
            <a:off x="1864360" y="2658110"/>
            <a:ext cx="8462010" cy="2111375"/>
          </a:xfrm>
          <a:prstGeom prst="rect">
            <a:avLst/>
          </a:prstGeom>
        </p:spPr>
      </p:pic>
      <p:pic>
        <p:nvPicPr>
          <p:cNvPr id="13" name="图片 28"/>
          <p:cNvPicPr>
            <a:picLocks noChangeAspect="1"/>
          </p:cNvPicPr>
          <p:nvPr/>
        </p:nvPicPr>
        <p:blipFill>
          <a:blip r:embed="rId1"/>
          <a:srcRect t="87907" r="17815" b="-307"/>
          <a:stretch>
            <a:fillRect/>
          </a:stretch>
        </p:blipFill>
        <p:spPr>
          <a:xfrm>
            <a:off x="1864360" y="5017135"/>
            <a:ext cx="8489950" cy="786130"/>
          </a:xfrm>
          <a:prstGeom prst="rect">
            <a:avLst/>
          </a:prstGeom>
        </p:spPr>
      </p:pic>
      <p:sp>
        <p:nvSpPr>
          <p:cNvPr id="14" name="文本框 13"/>
          <p:cNvSpPr txBox="1"/>
          <p:nvPr/>
        </p:nvSpPr>
        <p:spPr>
          <a:xfrm>
            <a:off x="1207770" y="731520"/>
            <a:ext cx="10088880" cy="1198880"/>
          </a:xfrm>
          <a:prstGeom prst="rect">
            <a:avLst/>
          </a:prstGeom>
          <a:noFill/>
        </p:spPr>
        <p:txBody>
          <a:bodyPr wrap="square" rtlCol="0">
            <a:spAutoFit/>
          </a:bodyPr>
          <a:p>
            <a:pPr algn="ctr"/>
            <a:r>
              <a:rPr sz="2400">
                <a:solidFill>
                  <a:schemeClr val="bg1"/>
                </a:solidFill>
              </a:rPr>
              <a:t>然后再把得到识别绿框的图像逆时针旋转90度，即</a:t>
            </a:r>
            <a:endParaRPr sz="2400">
              <a:solidFill>
                <a:schemeClr val="bg1"/>
              </a:solidFill>
            </a:endParaRPr>
          </a:p>
          <a:p>
            <a:pPr algn="ctr"/>
            <a:r>
              <a:rPr sz="2400">
                <a:solidFill>
                  <a:schemeClr val="bg1"/>
                </a:solidFill>
              </a:rPr>
              <a:t>Core.rotate(Matlin, mRgba, Core.ROTATE_90_COUNTERCLOCKWISE);</a:t>
            </a:r>
            <a:endParaRPr sz="2400">
              <a:solidFill>
                <a:schemeClr val="bg1"/>
              </a:solidFill>
            </a:endParaRPr>
          </a:p>
          <a:p>
            <a:pPr algn="ctr"/>
            <a:r>
              <a:rPr sz="2400">
                <a:solidFill>
                  <a:schemeClr val="bg1"/>
                </a:solidFill>
              </a:rPr>
              <a:t>再输出这样就能做到竖屏时实现人脸检测了。</a:t>
            </a:r>
            <a:endParaRPr sz="24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1" nodeType="clickEffect">
                                  <p:stCondLst>
                                    <p:cond delay="0"/>
                                  </p:stCondLst>
                                  <p:childTnLst>
                                    <p:animEffect transition="out" filter="wipe(down)">
                                      <p:cBhvr>
                                        <p:cTn id="11" dur="500"/>
                                        <p:tgtEl>
                                          <p:spTgt spid="17"/>
                                        </p:tgtEl>
                                      </p:cBhvr>
                                    </p:animEffect>
                                    <p:set>
                                      <p:cBhvr>
                                        <p:cTn id="12" dur="1" fill="hold">
                                          <p:stCondLst>
                                            <p:cond delay="499"/>
                                          </p:stCondLst>
                                        </p:cTn>
                                        <p:tgtEl>
                                          <p:spTgt spid="17"/>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xit" presetSubtype="4" fill="hold" grpId="1" nodeType="clickEffect">
                                  <p:stCondLst>
                                    <p:cond delay="0"/>
                                  </p:stCondLst>
                                  <p:childTnLst>
                                    <p:animEffect transition="out" filter="wipe(down)">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8" grpId="0"/>
      <p:bldP spid="8" grpId="1"/>
      <p:bldP spid="1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zh-CN" altLang="en-US" sz="2000" b="1" dirty="0">
                  <a:solidFill>
                    <a:srgbClr val="5C5C6A"/>
                  </a:solidFill>
                  <a:latin typeface="幼圆" panose="02010509060101010101" pitchFamily="49" charset="-122"/>
                  <a:ea typeface="幼圆" panose="02010509060101010101" pitchFamily="49" charset="-122"/>
                  <a:sym typeface="+mn-ea"/>
                </a:rPr>
                <a:t>人脸检测</a:t>
              </a:r>
              <a:endParaRPr lang="zh-CN" altLang="en-US" sz="2000" b="1" dirty="0">
                <a:solidFill>
                  <a:srgbClr val="5C5C6A"/>
                </a:solidFill>
                <a:latin typeface="Arial" panose="020B0604020202020204" pitchFamily="34" charset="0"/>
                <a:cs typeface="Arial" panose="020B0604020202020204" pitchFamily="34" charset="0"/>
              </a:endParaRPr>
            </a:p>
          </p:txBody>
        </p:sp>
      </p:grpSp>
      <p:grpSp>
        <p:nvGrpSpPr>
          <p:cNvPr id="5" name="组合 4"/>
          <p:cNvGrpSpPr/>
          <p:nvPr/>
        </p:nvGrpSpPr>
        <p:grpSpPr>
          <a:xfrm rot="0">
            <a:off x="895350" y="699135"/>
            <a:ext cx="10401300" cy="5760085"/>
            <a:chOff x="811369" y="315308"/>
            <a:chExt cx="10401300" cy="5760085"/>
          </a:xfrm>
        </p:grpSpPr>
        <p:sp>
          <p:nvSpPr>
            <p:cNvPr id="6" name="矩形 5"/>
            <p:cNvSpPr/>
            <p:nvPr/>
          </p:nvSpPr>
          <p:spPr>
            <a:xfrm>
              <a:off x="811369" y="315308"/>
              <a:ext cx="10401300" cy="460375"/>
            </a:xfrm>
            <a:prstGeom prst="rect">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47B588"/>
                    </a:gs>
                    <a:gs pos="87500">
                      <a:srgbClr val="D5E2DD"/>
                    </a:gs>
                    <a:gs pos="75000">
                      <a:srgbClr val="C5DED1"/>
                    </a:gs>
                    <a:gs pos="50000">
                      <a:srgbClr val="49B48A"/>
                    </a:gs>
                    <a:gs pos="100000">
                      <a:srgbClr val="E5E6E8"/>
                    </a:gs>
                  </a:gsLst>
                  <a:lin ang="3600000" scaled="0"/>
                </a:gradFill>
                <a:cs typeface="+mn-ea"/>
                <a:sym typeface="+mn-lt"/>
              </a:endParaRPr>
            </a:p>
          </p:txBody>
        </p:sp>
        <p:sp>
          <p:nvSpPr>
            <p:cNvPr id="7" name="矩形 6"/>
            <p:cNvSpPr/>
            <p:nvPr/>
          </p:nvSpPr>
          <p:spPr>
            <a:xfrm>
              <a:off x="811369" y="896968"/>
              <a:ext cx="10400665" cy="5178425"/>
            </a:xfrm>
            <a:prstGeom prst="rect">
              <a:avLst/>
            </a:prstGeom>
            <a:solidFill>
              <a:srgbClr val="FFB1B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latin typeface="思源宋体 Heavy" panose="02020900000000000000" pitchFamily="18" charset="-122"/>
                <a:ea typeface="思源宋体 Heavy" panose="02020900000000000000" pitchFamily="18" charset="-122"/>
                <a:cs typeface="+mn-ea"/>
                <a:sym typeface="+mn-lt"/>
              </a:endParaRPr>
            </a:p>
          </p:txBody>
        </p:sp>
      </p:grpSp>
      <p:sp>
        <p:nvSpPr>
          <p:cNvPr id="17" name="文本框 16"/>
          <p:cNvSpPr txBox="1"/>
          <p:nvPr/>
        </p:nvSpPr>
        <p:spPr>
          <a:xfrm>
            <a:off x="1064895" y="699135"/>
            <a:ext cx="10088880" cy="460375"/>
          </a:xfrm>
          <a:prstGeom prst="rect">
            <a:avLst/>
          </a:prstGeom>
          <a:noFill/>
        </p:spPr>
        <p:txBody>
          <a:bodyPr wrap="square" rtlCol="0">
            <a:spAutoFit/>
          </a:bodyPr>
          <a:p>
            <a:pPr algn="ctr"/>
            <a:r>
              <a:rPr lang="zh-CN" altLang="en-US" sz="2400">
                <a:solidFill>
                  <a:schemeClr val="bg1"/>
                </a:solidFill>
              </a:rPr>
              <a:t>完整代码</a:t>
            </a:r>
            <a:endParaRPr lang="zh-CN" altLang="en-US" sz="2400">
              <a:solidFill>
                <a:schemeClr val="bg1"/>
              </a:solidFill>
            </a:endParaRPr>
          </a:p>
        </p:txBody>
      </p:sp>
      <p:pic>
        <p:nvPicPr>
          <p:cNvPr id="27" name="图片 27"/>
          <p:cNvPicPr>
            <a:picLocks noChangeAspect="1"/>
          </p:cNvPicPr>
          <p:nvPr/>
        </p:nvPicPr>
        <p:blipFill>
          <a:blip r:embed="rId1"/>
          <a:stretch>
            <a:fillRect/>
          </a:stretch>
        </p:blipFill>
        <p:spPr>
          <a:xfrm>
            <a:off x="2141855" y="1350010"/>
            <a:ext cx="7907020" cy="50399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zh-CN" altLang="en-US" sz="2000" b="1" dirty="0">
                  <a:solidFill>
                    <a:srgbClr val="5C5C6A"/>
                  </a:solidFill>
                  <a:latin typeface="幼圆" panose="02010509060101010101" pitchFamily="49" charset="-122"/>
                  <a:ea typeface="幼圆" panose="02010509060101010101" pitchFamily="49" charset="-122"/>
                  <a:sym typeface="+mn-ea"/>
                </a:rPr>
                <a:t>人脸检测</a:t>
              </a:r>
              <a:endParaRPr lang="zh-CN" altLang="en-US" sz="2000" b="1" dirty="0">
                <a:solidFill>
                  <a:srgbClr val="5C5C6A"/>
                </a:solidFill>
                <a:latin typeface="Arial" panose="020B0604020202020204" pitchFamily="34" charset="0"/>
                <a:cs typeface="Arial" panose="020B0604020202020204" pitchFamily="34" charset="0"/>
              </a:endParaRPr>
            </a:p>
          </p:txBody>
        </p:sp>
      </p:grpSp>
      <p:grpSp>
        <p:nvGrpSpPr>
          <p:cNvPr id="5" name="组合 4"/>
          <p:cNvGrpSpPr/>
          <p:nvPr/>
        </p:nvGrpSpPr>
        <p:grpSpPr>
          <a:xfrm rot="0">
            <a:off x="895350" y="699135"/>
            <a:ext cx="10401300" cy="5760085"/>
            <a:chOff x="811369" y="315308"/>
            <a:chExt cx="10401300" cy="5760085"/>
          </a:xfrm>
        </p:grpSpPr>
        <p:sp>
          <p:nvSpPr>
            <p:cNvPr id="6" name="矩形 5"/>
            <p:cNvSpPr/>
            <p:nvPr/>
          </p:nvSpPr>
          <p:spPr>
            <a:xfrm>
              <a:off x="811369" y="315308"/>
              <a:ext cx="10401300" cy="460375"/>
            </a:xfrm>
            <a:prstGeom prst="rect">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47B588"/>
                    </a:gs>
                    <a:gs pos="87500">
                      <a:srgbClr val="D5E2DD"/>
                    </a:gs>
                    <a:gs pos="75000">
                      <a:srgbClr val="C5DED1"/>
                    </a:gs>
                    <a:gs pos="50000">
                      <a:srgbClr val="49B48A"/>
                    </a:gs>
                    <a:gs pos="100000">
                      <a:srgbClr val="E5E6E8"/>
                    </a:gs>
                  </a:gsLst>
                  <a:lin ang="3600000" scaled="0"/>
                </a:gradFill>
                <a:cs typeface="+mn-ea"/>
                <a:sym typeface="+mn-lt"/>
              </a:endParaRPr>
            </a:p>
          </p:txBody>
        </p:sp>
        <p:sp>
          <p:nvSpPr>
            <p:cNvPr id="7" name="矩形 6"/>
            <p:cNvSpPr/>
            <p:nvPr/>
          </p:nvSpPr>
          <p:spPr>
            <a:xfrm>
              <a:off x="811369" y="896968"/>
              <a:ext cx="10400665" cy="5178425"/>
            </a:xfrm>
            <a:prstGeom prst="rect">
              <a:avLst/>
            </a:prstGeom>
            <a:solidFill>
              <a:srgbClr val="FFB1B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latin typeface="思源宋体 Heavy" panose="02020900000000000000" pitchFamily="18" charset="-122"/>
                <a:ea typeface="思源宋体 Heavy" panose="02020900000000000000" pitchFamily="18" charset="-122"/>
                <a:cs typeface="+mn-ea"/>
                <a:sym typeface="+mn-lt"/>
              </a:endParaRPr>
            </a:p>
          </p:txBody>
        </p:sp>
      </p:grpSp>
      <p:sp>
        <p:nvSpPr>
          <p:cNvPr id="17" name="文本框 16"/>
          <p:cNvSpPr txBox="1"/>
          <p:nvPr/>
        </p:nvSpPr>
        <p:spPr>
          <a:xfrm>
            <a:off x="1064895" y="699135"/>
            <a:ext cx="10088880" cy="460375"/>
          </a:xfrm>
          <a:prstGeom prst="rect">
            <a:avLst/>
          </a:prstGeom>
          <a:noFill/>
        </p:spPr>
        <p:txBody>
          <a:bodyPr wrap="square" rtlCol="0">
            <a:spAutoFit/>
          </a:bodyPr>
          <a:p>
            <a:pPr algn="ctr"/>
            <a:r>
              <a:rPr lang="zh-CN" altLang="en-US" sz="2400">
                <a:solidFill>
                  <a:schemeClr val="bg1"/>
                </a:solidFill>
              </a:rPr>
              <a:t>完整代码</a:t>
            </a:r>
            <a:endParaRPr lang="zh-CN" altLang="en-US" sz="2400">
              <a:solidFill>
                <a:schemeClr val="bg1"/>
              </a:solidFill>
            </a:endParaRPr>
          </a:p>
        </p:txBody>
      </p:sp>
      <p:pic>
        <p:nvPicPr>
          <p:cNvPr id="9" name="图片 28"/>
          <p:cNvPicPr>
            <a:picLocks noChangeAspect="1"/>
          </p:cNvPicPr>
          <p:nvPr/>
        </p:nvPicPr>
        <p:blipFill>
          <a:blip r:embed="rId1"/>
          <a:stretch>
            <a:fillRect/>
          </a:stretch>
        </p:blipFill>
        <p:spPr>
          <a:xfrm>
            <a:off x="1989455" y="1350010"/>
            <a:ext cx="8212455" cy="5039995"/>
          </a:xfrm>
          <a:prstGeom prst="rect">
            <a:avLst/>
          </a:prstGeom>
        </p:spPr>
      </p:pic>
      <p:sp>
        <p:nvSpPr>
          <p:cNvPr id="8" name="矩形 7"/>
          <p:cNvSpPr/>
          <p:nvPr/>
        </p:nvSpPr>
        <p:spPr>
          <a:xfrm>
            <a:off x="4480560" y="3666490"/>
            <a:ext cx="4210685" cy="315595"/>
          </a:xfrm>
          <a:prstGeom prst="rect">
            <a:avLst/>
          </a:prstGeom>
          <a:noFill/>
          <a:ln w="38100">
            <a:solidFill>
              <a:srgbClr val="FF0000"/>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en-US" sz="2000" b="1" dirty="0">
                  <a:solidFill>
                    <a:srgbClr val="5C5C6A"/>
                  </a:solidFill>
                  <a:latin typeface="Arial" panose="020B0604020202020204" pitchFamily="34" charset="0"/>
                  <a:cs typeface="Arial" panose="020B0604020202020204" pitchFamily="34" charset="0"/>
                  <a:sym typeface="+mn-ea"/>
                </a:rPr>
                <a:t>Opencv</a:t>
              </a:r>
              <a:r>
                <a:rPr lang="zh-CN" altLang="en-US" sz="2000" b="1" dirty="0">
                  <a:solidFill>
                    <a:srgbClr val="5C5C6A"/>
                  </a:solidFill>
                  <a:latin typeface="Arial" panose="020B0604020202020204" pitchFamily="34" charset="0"/>
                  <a:cs typeface="Arial" panose="020B0604020202020204" pitchFamily="34" charset="0"/>
                  <a:sym typeface="+mn-ea"/>
                </a:rPr>
                <a:t>简介</a:t>
              </a:r>
              <a:endParaRPr lang="zh-CN" sz="2000" b="1" dirty="0">
                <a:solidFill>
                  <a:srgbClr val="5C5C6A"/>
                </a:solidFill>
                <a:latin typeface="Arial" panose="020B0604020202020204" pitchFamily="34" charset="0"/>
                <a:cs typeface="Arial" panose="020B0604020202020204" pitchFamily="34" charset="0"/>
              </a:endParaRPr>
            </a:p>
          </p:txBody>
        </p:sp>
      </p:grpSp>
      <p:grpSp>
        <p:nvGrpSpPr>
          <p:cNvPr id="5" name="组合 4"/>
          <p:cNvGrpSpPr/>
          <p:nvPr/>
        </p:nvGrpSpPr>
        <p:grpSpPr>
          <a:xfrm>
            <a:off x="1530985" y="1582419"/>
            <a:ext cx="5489575" cy="3284220"/>
            <a:chOff x="5557504" y="1748892"/>
            <a:chExt cx="5250583" cy="2924943"/>
          </a:xfrm>
        </p:grpSpPr>
        <p:sp>
          <p:nvSpPr>
            <p:cNvPr id="18" name="文本框 17"/>
            <p:cNvSpPr txBox="1"/>
            <p:nvPr/>
          </p:nvSpPr>
          <p:spPr>
            <a:xfrm>
              <a:off x="6786791" y="1748892"/>
              <a:ext cx="2792011" cy="574583"/>
            </a:xfrm>
            <a:prstGeom prst="rect">
              <a:avLst/>
            </a:prstGeom>
            <a:solidFill>
              <a:srgbClr val="F19490"/>
            </a:solidFill>
          </p:spPr>
          <p:txBody>
            <a:bodyPr wrap="square" rtlCol="0">
              <a:spAutoFit/>
            </a:bodyPr>
            <a:lstStyle/>
            <a:p>
              <a:pPr algn="ct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Opencv</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rPr>
                <a:t>配置</a:t>
              </a:r>
              <a:endPar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sym typeface="+mn-ea"/>
              </a:endParaRPr>
            </a:p>
          </p:txBody>
        </p:sp>
        <p:sp>
          <p:nvSpPr>
            <p:cNvPr id="19" name="TextBox 38"/>
            <p:cNvSpPr txBox="1"/>
            <p:nvPr/>
          </p:nvSpPr>
          <p:spPr>
            <a:xfrm>
              <a:off x="5557504" y="2536116"/>
              <a:ext cx="5250583" cy="2137719"/>
            </a:xfrm>
            <a:prstGeom prst="rect">
              <a:avLst/>
            </a:prstGeom>
            <a:noFill/>
          </p:spPr>
          <p:txBody>
            <a:bodyPr wrap="square" lIns="0" tIns="0" rIns="0" bIns="0" rtlCol="0">
              <a:spAutoFit/>
            </a:bodyPr>
            <a:lstStyle/>
            <a:p>
              <a:pPr indent="0" algn="l">
                <a:buFont typeface="Arial" panose="020B0604020202020204" pitchFamily="34" charset="0"/>
                <a:buNone/>
              </a:pPr>
              <a:r>
                <a:rPr sz="36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OpenCV SDK 准备</a:t>
              </a:r>
              <a:endParaRPr sz="32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endParaRPr>
            </a:p>
            <a:p>
              <a:pPr indent="0" algn="l">
                <a:buFont typeface="Arial" panose="020B0604020202020204" pitchFamily="34" charset="0"/>
                <a:buNone/>
              </a:pPr>
              <a:r>
                <a:rPr sz="24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采用直接加载openCV官方提供的Android SDK来进行导入：</a:t>
              </a:r>
              <a:endParaRPr sz="24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endParaRPr>
            </a:p>
            <a:p>
              <a:pPr indent="0" algn="l">
                <a:buFont typeface="Arial" panose="020B0604020202020204" pitchFamily="34" charset="0"/>
                <a:buNone/>
              </a:pPr>
              <a:r>
                <a:rPr sz="24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先到官网http://opencv.org/releases.html ，下载Android 包，如：opencv-3.2.0-android-sdk.zip</a:t>
              </a:r>
              <a:endParaRPr sz="24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endParaRPr>
            </a:p>
          </p:txBody>
        </p:sp>
      </p:grpSp>
      <p:grpSp>
        <p:nvGrpSpPr>
          <p:cNvPr id="21" name="组合 20"/>
          <p:cNvGrpSpPr/>
          <p:nvPr/>
        </p:nvGrpSpPr>
        <p:grpSpPr>
          <a:xfrm rot="16209276">
            <a:off x="7444967" y="1822746"/>
            <a:ext cx="5248569" cy="4390338"/>
            <a:chOff x="-792643" y="1351314"/>
            <a:chExt cx="4275339" cy="3576248"/>
          </a:xfrm>
        </p:grpSpPr>
        <p:grpSp>
          <p:nvGrpSpPr>
            <p:cNvPr id="23" name="组合 22"/>
            <p:cNvGrpSpPr/>
            <p:nvPr/>
          </p:nvGrpSpPr>
          <p:grpSpPr>
            <a:xfrm rot="3085778">
              <a:off x="933122" y="1458968"/>
              <a:ext cx="2657228" cy="2441920"/>
              <a:chOff x="2682435" y="1390960"/>
              <a:chExt cx="5360790" cy="4926420"/>
            </a:xfrm>
          </p:grpSpPr>
          <p:grpSp>
            <p:nvGrpSpPr>
              <p:cNvPr id="35" name="组合 34"/>
              <p:cNvGrpSpPr/>
              <p:nvPr/>
            </p:nvGrpSpPr>
            <p:grpSpPr>
              <a:xfrm rot="309009">
                <a:off x="2682435" y="1390960"/>
                <a:ext cx="5360790" cy="3715617"/>
                <a:chOff x="12257" y="4311304"/>
                <a:chExt cx="5666789" cy="3927709"/>
              </a:xfrm>
            </p:grpSpPr>
            <p:grpSp>
              <p:nvGrpSpPr>
                <p:cNvPr id="37" name="组合 36"/>
                <p:cNvGrpSpPr/>
                <p:nvPr/>
              </p:nvGrpSpPr>
              <p:grpSpPr>
                <a:xfrm>
                  <a:off x="563242" y="4311304"/>
                  <a:ext cx="5115804" cy="3551491"/>
                  <a:chOff x="2435680" y="1515442"/>
                  <a:chExt cx="2790502" cy="1937221"/>
                </a:xfrm>
              </p:grpSpPr>
              <p:grpSp>
                <p:nvGrpSpPr>
                  <p:cNvPr id="39" name="组合 38"/>
                  <p:cNvGrpSpPr/>
                  <p:nvPr/>
                </p:nvGrpSpPr>
                <p:grpSpPr>
                  <a:xfrm rot="7578518">
                    <a:off x="2931341" y="1571066"/>
                    <a:ext cx="1385936" cy="2377258"/>
                    <a:chOff x="1970467" y="-319858"/>
                    <a:chExt cx="1385936" cy="2377258"/>
                  </a:xfrm>
                </p:grpSpPr>
                <p:sp>
                  <p:nvSpPr>
                    <p:cNvPr id="43" name="等腰三角形 42"/>
                    <p:cNvSpPr/>
                    <p:nvPr/>
                  </p:nvSpPr>
                  <p:spPr>
                    <a:xfrm>
                      <a:off x="1974273" y="865909"/>
                      <a:ext cx="1382130" cy="1191491"/>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等腰三角形 43"/>
                    <p:cNvSpPr/>
                    <p:nvPr/>
                  </p:nvSpPr>
                  <p:spPr>
                    <a:xfrm rot="10800000">
                      <a:off x="1970467" y="-319858"/>
                      <a:ext cx="1382130" cy="119149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rot="7578518">
                    <a:off x="3343626" y="1015016"/>
                    <a:ext cx="1382130" cy="2382982"/>
                    <a:chOff x="1974273" y="865909"/>
                    <a:chExt cx="1382130" cy="2382982"/>
                  </a:xfrm>
                </p:grpSpPr>
                <p:sp>
                  <p:nvSpPr>
                    <p:cNvPr id="41" name="等腰三角形 40"/>
                    <p:cNvSpPr/>
                    <p:nvPr/>
                  </p:nvSpPr>
                  <p:spPr>
                    <a:xfrm>
                      <a:off x="1974273" y="865909"/>
                      <a:ext cx="1382130" cy="1191491"/>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等腰三角形 41"/>
                    <p:cNvSpPr/>
                    <p:nvPr/>
                  </p:nvSpPr>
                  <p:spPr>
                    <a:xfrm rot="10800000">
                      <a:off x="1974273" y="2057400"/>
                      <a:ext cx="1382130" cy="119149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8" name="等腰三角形 37"/>
                <p:cNvSpPr/>
                <p:nvPr/>
              </p:nvSpPr>
              <p:spPr>
                <a:xfrm rot="18378518">
                  <a:off x="-162491" y="5879914"/>
                  <a:ext cx="2533847" cy="218435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等腰三角形 35"/>
              <p:cNvSpPr/>
              <p:nvPr/>
            </p:nvSpPr>
            <p:spPr>
              <a:xfrm rot="7887527">
                <a:off x="4020032" y="4085669"/>
                <a:ext cx="2397022" cy="2066399"/>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rot="3085778">
              <a:off x="-900297" y="2377988"/>
              <a:ext cx="2657228" cy="2441920"/>
              <a:chOff x="2682435" y="1390960"/>
              <a:chExt cx="5360790" cy="4926420"/>
            </a:xfrm>
          </p:grpSpPr>
          <p:grpSp>
            <p:nvGrpSpPr>
              <p:cNvPr id="25" name="组合 24"/>
              <p:cNvGrpSpPr/>
              <p:nvPr/>
            </p:nvGrpSpPr>
            <p:grpSpPr>
              <a:xfrm rot="309009">
                <a:off x="2682435" y="1390960"/>
                <a:ext cx="5360790" cy="3715617"/>
                <a:chOff x="12257" y="4311304"/>
                <a:chExt cx="5666789" cy="3927709"/>
              </a:xfrm>
            </p:grpSpPr>
            <p:grpSp>
              <p:nvGrpSpPr>
                <p:cNvPr id="27" name="组合 26"/>
                <p:cNvGrpSpPr/>
                <p:nvPr/>
              </p:nvGrpSpPr>
              <p:grpSpPr>
                <a:xfrm>
                  <a:off x="563242" y="4311304"/>
                  <a:ext cx="5115804" cy="3551491"/>
                  <a:chOff x="2435680" y="1515442"/>
                  <a:chExt cx="2790502" cy="1937221"/>
                </a:xfrm>
              </p:grpSpPr>
              <p:grpSp>
                <p:nvGrpSpPr>
                  <p:cNvPr id="29" name="组合 28"/>
                  <p:cNvGrpSpPr/>
                  <p:nvPr/>
                </p:nvGrpSpPr>
                <p:grpSpPr>
                  <a:xfrm rot="7578518">
                    <a:off x="2931341" y="1571066"/>
                    <a:ext cx="1385936" cy="2377258"/>
                    <a:chOff x="1970467" y="-319858"/>
                    <a:chExt cx="1385936" cy="2377258"/>
                  </a:xfrm>
                </p:grpSpPr>
                <p:sp>
                  <p:nvSpPr>
                    <p:cNvPr id="33" name="等腰三角形 32"/>
                    <p:cNvSpPr/>
                    <p:nvPr/>
                  </p:nvSpPr>
                  <p:spPr>
                    <a:xfrm>
                      <a:off x="1974273" y="865909"/>
                      <a:ext cx="1382130" cy="1191491"/>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rot="10800000">
                      <a:off x="1970467" y="-319858"/>
                      <a:ext cx="1382130" cy="119149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rot="7578518">
                    <a:off x="3343626" y="1015016"/>
                    <a:ext cx="1382130" cy="2382982"/>
                    <a:chOff x="1974273" y="865909"/>
                    <a:chExt cx="1382130" cy="2382982"/>
                  </a:xfrm>
                </p:grpSpPr>
                <p:sp>
                  <p:nvSpPr>
                    <p:cNvPr id="31" name="等腰三角形 30"/>
                    <p:cNvSpPr/>
                    <p:nvPr/>
                  </p:nvSpPr>
                  <p:spPr>
                    <a:xfrm>
                      <a:off x="1974273" y="865909"/>
                      <a:ext cx="1382130" cy="1191491"/>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nvSpPr>
                  <p:spPr>
                    <a:xfrm rot="10800000">
                      <a:off x="1974273" y="2057400"/>
                      <a:ext cx="1382130" cy="119149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8" name="等腰三角形 27"/>
                <p:cNvSpPr/>
                <p:nvPr/>
              </p:nvSpPr>
              <p:spPr>
                <a:xfrm rot="18378518">
                  <a:off x="-162491" y="5879914"/>
                  <a:ext cx="2533847" cy="218435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等腰三角形 25"/>
              <p:cNvSpPr/>
              <p:nvPr/>
            </p:nvSpPr>
            <p:spPr>
              <a:xfrm rot="7887527">
                <a:off x="4020032" y="4085669"/>
                <a:ext cx="2397022" cy="2066399"/>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zh-CN" altLang="en-US" sz="2000" b="1" dirty="0">
                  <a:solidFill>
                    <a:srgbClr val="5C5C6A"/>
                  </a:solidFill>
                  <a:latin typeface="幼圆" panose="02010509060101010101" pitchFamily="49" charset="-122"/>
                  <a:ea typeface="幼圆" panose="02010509060101010101" pitchFamily="49" charset="-122"/>
                  <a:sym typeface="+mn-ea"/>
                </a:rPr>
                <a:t>人脸检测</a:t>
              </a:r>
              <a:endParaRPr lang="zh-CN" altLang="en-US" sz="2000" b="1" dirty="0">
                <a:solidFill>
                  <a:srgbClr val="5C5C6A"/>
                </a:solidFill>
                <a:latin typeface="Arial" panose="020B0604020202020204" pitchFamily="34" charset="0"/>
                <a:cs typeface="Arial" panose="020B0604020202020204" pitchFamily="34" charset="0"/>
              </a:endParaRPr>
            </a:p>
          </p:txBody>
        </p:sp>
      </p:grpSp>
      <p:sp>
        <p:nvSpPr>
          <p:cNvPr id="22" name="TextBox 13"/>
          <p:cNvSpPr txBox="1"/>
          <p:nvPr/>
        </p:nvSpPr>
        <p:spPr>
          <a:xfrm>
            <a:off x="1129665" y="2259965"/>
            <a:ext cx="5921375" cy="2338705"/>
          </a:xfrm>
          <a:prstGeom prst="rect">
            <a:avLst/>
          </a:prstGeom>
          <a:noFill/>
        </p:spPr>
        <p:txBody>
          <a:bodyPr wrap="square" lIns="0" tIns="0" rIns="0" bIns="0" rtlCol="0" anchor="t" anchorCtr="0">
            <a:spAutoFit/>
          </a:bodyPr>
          <a:lstStyle/>
          <a:p>
            <a:pPr indent="0" algn="l">
              <a:buFont typeface="Arial" panose="020B0604020202020204" pitchFamily="34" charset="0"/>
              <a:buNone/>
            </a:pPr>
            <a:r>
              <a:rPr lang="en-US" sz="28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detectMultiScale函数</a:t>
            </a:r>
            <a:r>
              <a:rPr lang="zh-CN" altLang="en-US" sz="28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a:t>
            </a:r>
            <a:endParaRPr lang="en-US" sz="28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endParaRPr>
          </a:p>
          <a:p>
            <a:pPr indent="0" algn="l">
              <a:buFont typeface="Arial" panose="020B0604020202020204" pitchFamily="34" charset="0"/>
              <a:buNone/>
            </a:pPr>
            <a:r>
              <a:rPr sz="28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       </a:t>
            </a:r>
            <a:r>
              <a:rPr sz="24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cvHaarDetectObjects是opencv1中的函数，opencv2中人脸检测使用的是 detectMultiScale函数。它可以检测出图片中所有的人脸，并将人脸用vector保存各个人脸的坐标、大小（用矩形表示），函数由分类器对象调用：</a:t>
            </a:r>
            <a:endParaRPr sz="24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endParaRPr>
          </a:p>
        </p:txBody>
      </p:sp>
      <p:pic>
        <p:nvPicPr>
          <p:cNvPr id="10" name="图片 9"/>
          <p:cNvPicPr>
            <a:picLocks noChangeAspect="1"/>
          </p:cNvPicPr>
          <p:nvPr/>
        </p:nvPicPr>
        <p:blipFill>
          <a:blip r:embed="rId1"/>
          <a:stretch>
            <a:fillRect/>
          </a:stretch>
        </p:blipFill>
        <p:spPr>
          <a:xfrm>
            <a:off x="7534275" y="1887220"/>
            <a:ext cx="4116070" cy="2861310"/>
          </a:xfrm>
          <a:prstGeom prst="rect">
            <a:avLst/>
          </a:prstGeom>
        </p:spPr>
      </p:pic>
      <p:sp>
        <p:nvSpPr>
          <p:cNvPr id="11" name="文本框 10"/>
          <p:cNvSpPr txBox="1"/>
          <p:nvPr/>
        </p:nvSpPr>
        <p:spPr>
          <a:xfrm>
            <a:off x="645795" y="610870"/>
            <a:ext cx="6888480" cy="6247130"/>
          </a:xfrm>
          <a:prstGeom prst="rect">
            <a:avLst/>
          </a:prstGeom>
          <a:noFill/>
        </p:spPr>
        <p:txBody>
          <a:bodyPr wrap="square" rtlCol="0">
            <a:spAutoFit/>
          </a:bodyPr>
          <a:p>
            <a:r>
              <a:rPr lang="zh-CN" altLang="en-US" sz="2000"/>
              <a:t>参数1：image--待检测图片，一般为灰度图像加快检测速度；</a:t>
            </a:r>
            <a:endParaRPr lang="zh-CN" altLang="en-US" sz="2000"/>
          </a:p>
          <a:p>
            <a:endParaRPr lang="zh-CN" altLang="en-US" sz="2000"/>
          </a:p>
          <a:p>
            <a:r>
              <a:rPr lang="zh-CN" altLang="en-US" sz="2000"/>
              <a:t>参数2：objects--被检测物体的矩形框向量组；</a:t>
            </a:r>
            <a:endParaRPr lang="zh-CN" altLang="en-US" sz="2000"/>
          </a:p>
          <a:p>
            <a:r>
              <a:rPr lang="zh-CN" altLang="en-US" sz="2000"/>
              <a:t>参数3：scaleFactor--表示在前后两次相继的扫描中，搜索窗口的比例系数。默认为1.1即每次搜索窗口依次扩大10%;</a:t>
            </a:r>
            <a:endParaRPr lang="zh-CN" altLang="en-US" sz="2000"/>
          </a:p>
          <a:p>
            <a:r>
              <a:rPr lang="zh-CN" altLang="en-US" sz="2000"/>
              <a:t>参数4：minNeighbors--表示构成检测目标的相邻矩形的最小个数(默认为3个)。</a:t>
            </a:r>
            <a:endParaRPr lang="zh-CN" altLang="en-US" sz="2000"/>
          </a:p>
          <a:p>
            <a:r>
              <a:rPr lang="zh-CN" altLang="en-US" sz="2000"/>
              <a:t>        如果组成检测目标的小矩形的个数和小于 min_neighbors - 1 都会被排除。</a:t>
            </a:r>
            <a:endParaRPr lang="zh-CN" altLang="en-US" sz="2000"/>
          </a:p>
          <a:p>
            <a:r>
              <a:rPr lang="zh-CN" altLang="en-US" sz="2000"/>
              <a:t>        如果min_neighbors 为 0, 则函数不做任何操作就返回所有的被检候选矩形框，</a:t>
            </a:r>
            <a:endParaRPr lang="zh-CN" altLang="en-US" sz="2000"/>
          </a:p>
          <a:p>
            <a:r>
              <a:rPr lang="zh-CN" altLang="en-US" sz="2000"/>
              <a:t>        这种设定值一般用在用户自定义对检测结果的组合程序上；</a:t>
            </a:r>
            <a:endParaRPr lang="zh-CN" altLang="en-US" sz="2000"/>
          </a:p>
          <a:p>
            <a:r>
              <a:rPr lang="zh-CN" altLang="en-US" sz="2000"/>
              <a:t>参数5：flags--要么使用默认值，要么使用CV_HAAR_DO_CANNY_PRUNING，如果设置为</a:t>
            </a:r>
            <a:endParaRPr lang="zh-CN" altLang="en-US" sz="2000"/>
          </a:p>
          <a:p>
            <a:r>
              <a:rPr lang="zh-CN" altLang="en-US" sz="2000"/>
              <a:t>        CV_HAAR_DO_CANNY_PRUNING，那么函数将会使用Canny边缘检测来排除边缘过多或过少的区域，</a:t>
            </a:r>
            <a:endParaRPr lang="zh-CN" altLang="en-US" sz="2000"/>
          </a:p>
          <a:p>
            <a:r>
              <a:rPr lang="zh-CN" altLang="en-US" sz="2000"/>
              <a:t>        因此这些区域通常不会是人脸所在区域；</a:t>
            </a:r>
            <a:endParaRPr lang="zh-CN" altLang="en-US" sz="2000"/>
          </a:p>
          <a:p>
            <a:r>
              <a:rPr lang="zh-CN" altLang="en-US" sz="2000"/>
              <a:t>参数6、7：minSize和maxSize用来限制得到的目标区域的范围。</a:t>
            </a:r>
            <a:endParaRPr lang="zh-CN" altLang="en-US" sz="20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anim calcmode="lin" valueType="num">
                                      <p:cBhvr>
                                        <p:cTn id="8" dur="500" fill="hold"/>
                                        <p:tgtEl>
                                          <p:spTgt spid="22"/>
                                        </p:tgtEl>
                                        <p:attrNameLst>
                                          <p:attrName>ppt_x</p:attrName>
                                        </p:attrNameLst>
                                      </p:cBhvr>
                                      <p:tavLst>
                                        <p:tav tm="0">
                                          <p:val>
                                            <p:strVal val="#ppt_x"/>
                                          </p:val>
                                        </p:tav>
                                        <p:tav tm="100000">
                                          <p:val>
                                            <p:strVal val="#ppt_x"/>
                                          </p:val>
                                        </p:tav>
                                      </p:tavLst>
                                    </p:anim>
                                    <p:anim calcmode="lin" valueType="num">
                                      <p:cBhvr>
                                        <p:cTn id="9"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xit" presetSubtype="4" fill="hold" grpId="1" nodeType="clickEffect">
                                  <p:stCondLst>
                                    <p:cond delay="0"/>
                                  </p:stCondLst>
                                  <p:childTnLst>
                                    <p:animEffect transition="out" filter="wipe(down)">
                                      <p:cBhvr>
                                        <p:cTn id="13" dur="500"/>
                                        <p:tgtEl>
                                          <p:spTgt spid="22"/>
                                        </p:tgtEl>
                                      </p:cBhvr>
                                    </p:animEffect>
                                    <p:set>
                                      <p:cBhvr>
                                        <p:cTn id="14" dur="1" fill="hold">
                                          <p:stCondLst>
                                            <p:cond delay="499"/>
                                          </p:stCondLst>
                                        </p:cTn>
                                        <p:tgtEl>
                                          <p:spTgt spid="22"/>
                                        </p:tgtEl>
                                        <p:attrNameLst>
                                          <p:attrName>style.visibility</p:attrName>
                                        </p:attrNameLst>
                                      </p:cBhvr>
                                      <p:to>
                                        <p:strVal val="hidden"/>
                                      </p:to>
                                    </p:set>
                                  </p:childTnLst>
                                </p:cTn>
                              </p:par>
                            </p:childTnLst>
                          </p:cTn>
                        </p:par>
                        <p:par>
                          <p:cTn id="15" fill="hold">
                            <p:stCondLst>
                              <p:cond delay="500"/>
                            </p:stCondLst>
                            <p:childTnLst>
                              <p:par>
                                <p:cTn id="16" presetID="10" presetClass="entr" presetSubtype="0" fill="hold" grpId="1"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11"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zh-CN" altLang="en-US" sz="2000" b="1" dirty="0">
                  <a:solidFill>
                    <a:srgbClr val="5C5C6A"/>
                  </a:solidFill>
                  <a:latin typeface="幼圆" panose="02010509060101010101" pitchFamily="49" charset="-122"/>
                  <a:ea typeface="幼圆" panose="02010509060101010101" pitchFamily="49" charset="-122"/>
                  <a:sym typeface="+mn-ea"/>
                </a:rPr>
                <a:t>人脸检测</a:t>
              </a:r>
              <a:endParaRPr lang="zh-CN" altLang="en-US" sz="2000" b="1" dirty="0">
                <a:solidFill>
                  <a:srgbClr val="5C5C6A"/>
                </a:solidFill>
                <a:latin typeface="Arial" panose="020B0604020202020204" pitchFamily="34" charset="0"/>
                <a:cs typeface="Arial" panose="020B0604020202020204" pitchFamily="34" charset="0"/>
              </a:endParaRPr>
            </a:p>
          </p:txBody>
        </p:sp>
      </p:grpSp>
      <p:grpSp>
        <p:nvGrpSpPr>
          <p:cNvPr id="5" name="组合 4"/>
          <p:cNvGrpSpPr/>
          <p:nvPr/>
        </p:nvGrpSpPr>
        <p:grpSpPr>
          <a:xfrm rot="0">
            <a:off x="895350" y="699135"/>
            <a:ext cx="10401300" cy="5760085"/>
            <a:chOff x="811369" y="315308"/>
            <a:chExt cx="10401300" cy="5760085"/>
          </a:xfrm>
        </p:grpSpPr>
        <p:sp>
          <p:nvSpPr>
            <p:cNvPr id="6" name="矩形 5"/>
            <p:cNvSpPr/>
            <p:nvPr/>
          </p:nvSpPr>
          <p:spPr>
            <a:xfrm>
              <a:off x="811369" y="315308"/>
              <a:ext cx="10401300" cy="460375"/>
            </a:xfrm>
            <a:prstGeom prst="rect">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47B588"/>
                    </a:gs>
                    <a:gs pos="87500">
                      <a:srgbClr val="D5E2DD"/>
                    </a:gs>
                    <a:gs pos="75000">
                      <a:srgbClr val="C5DED1"/>
                    </a:gs>
                    <a:gs pos="50000">
                      <a:srgbClr val="49B48A"/>
                    </a:gs>
                    <a:gs pos="100000">
                      <a:srgbClr val="E5E6E8"/>
                    </a:gs>
                  </a:gsLst>
                  <a:lin ang="3600000" scaled="0"/>
                </a:gradFill>
                <a:cs typeface="+mn-ea"/>
                <a:sym typeface="+mn-lt"/>
              </a:endParaRPr>
            </a:p>
          </p:txBody>
        </p:sp>
        <p:sp>
          <p:nvSpPr>
            <p:cNvPr id="7" name="矩形 6"/>
            <p:cNvSpPr/>
            <p:nvPr/>
          </p:nvSpPr>
          <p:spPr>
            <a:xfrm>
              <a:off x="811369" y="896968"/>
              <a:ext cx="10400665" cy="5178425"/>
            </a:xfrm>
            <a:prstGeom prst="rect">
              <a:avLst/>
            </a:prstGeom>
            <a:solidFill>
              <a:srgbClr val="FFB1B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latin typeface="思源宋体 Heavy" panose="02020900000000000000" pitchFamily="18" charset="-122"/>
                <a:ea typeface="思源宋体 Heavy" panose="02020900000000000000" pitchFamily="18" charset="-122"/>
                <a:cs typeface="+mn-ea"/>
                <a:sym typeface="+mn-lt"/>
              </a:endParaRPr>
            </a:p>
          </p:txBody>
        </p:sp>
      </p:grpSp>
      <p:sp>
        <p:nvSpPr>
          <p:cNvPr id="17" name="文本框 16"/>
          <p:cNvSpPr txBox="1"/>
          <p:nvPr/>
        </p:nvSpPr>
        <p:spPr>
          <a:xfrm>
            <a:off x="1064895" y="699135"/>
            <a:ext cx="10088880" cy="460375"/>
          </a:xfrm>
          <a:prstGeom prst="rect">
            <a:avLst/>
          </a:prstGeom>
          <a:noFill/>
        </p:spPr>
        <p:txBody>
          <a:bodyPr wrap="square" rtlCol="0">
            <a:spAutoFit/>
          </a:bodyPr>
          <a:p>
            <a:pPr algn="ctr"/>
            <a:r>
              <a:rPr lang="zh-CN" altLang="en-US" sz="2400">
                <a:solidFill>
                  <a:schemeClr val="bg1"/>
                </a:solidFill>
              </a:rPr>
              <a:t>完整代码</a:t>
            </a:r>
            <a:endParaRPr lang="zh-CN" altLang="en-US" sz="2400">
              <a:solidFill>
                <a:schemeClr val="bg1"/>
              </a:solidFill>
            </a:endParaRPr>
          </a:p>
        </p:txBody>
      </p:sp>
      <p:pic>
        <p:nvPicPr>
          <p:cNvPr id="29" name="图片 29"/>
          <p:cNvPicPr>
            <a:picLocks noChangeAspect="1"/>
          </p:cNvPicPr>
          <p:nvPr/>
        </p:nvPicPr>
        <p:blipFill>
          <a:blip r:embed="rId1"/>
          <a:stretch>
            <a:fillRect/>
          </a:stretch>
        </p:blipFill>
        <p:spPr>
          <a:xfrm>
            <a:off x="1866265" y="2281555"/>
            <a:ext cx="8486140" cy="3177540"/>
          </a:xfrm>
          <a:prstGeom prst="rect">
            <a:avLst/>
          </a:prstGeom>
        </p:spPr>
      </p:pic>
      <p:sp>
        <p:nvSpPr>
          <p:cNvPr id="8" name="矩形 7"/>
          <p:cNvSpPr/>
          <p:nvPr/>
        </p:nvSpPr>
        <p:spPr>
          <a:xfrm>
            <a:off x="2976245" y="3460750"/>
            <a:ext cx="854710" cy="316230"/>
          </a:xfrm>
          <a:prstGeom prst="rect">
            <a:avLst/>
          </a:prstGeom>
          <a:noFill/>
          <a:ln w="38100">
            <a:solidFill>
              <a:srgbClr val="FF0000"/>
            </a:solidFill>
          </a:ln>
          <a:extLst>
            <a:ext uri="{909E8E84-426E-40DD-AFC4-6F175D3DCCD1}">
              <a14:hiddenFill xmlns:a14="http://schemas.microsoft.com/office/drawing/2010/main">
                <a:solidFill>
                  <a:schemeClr val="accent2"/>
                </a:solidFill>
              </a14:hiddenFill>
            </a:ext>
          </a:extLst>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zh-CN" altLang="en-US" sz="2000" b="1" dirty="0">
                  <a:solidFill>
                    <a:srgbClr val="5C5C6A"/>
                  </a:solidFill>
                  <a:latin typeface="幼圆" panose="02010509060101010101" pitchFamily="49" charset="-122"/>
                  <a:ea typeface="幼圆" panose="02010509060101010101" pitchFamily="49" charset="-122"/>
                  <a:sym typeface="+mn-ea"/>
                </a:rPr>
                <a:t>人脸检测</a:t>
              </a:r>
              <a:endParaRPr lang="zh-CN" altLang="en-US" sz="2000" b="1" dirty="0">
                <a:solidFill>
                  <a:srgbClr val="5C5C6A"/>
                </a:solidFill>
                <a:latin typeface="Arial" panose="020B0604020202020204" pitchFamily="34" charset="0"/>
                <a:cs typeface="Arial" panose="020B0604020202020204" pitchFamily="34" charset="0"/>
              </a:endParaRPr>
            </a:p>
          </p:txBody>
        </p:sp>
      </p:grpSp>
      <p:sp>
        <p:nvSpPr>
          <p:cNvPr id="5" name="文本框 4"/>
          <p:cNvSpPr txBox="1"/>
          <p:nvPr/>
        </p:nvSpPr>
        <p:spPr>
          <a:xfrm>
            <a:off x="949325" y="784225"/>
            <a:ext cx="8359775" cy="829945"/>
          </a:xfrm>
          <a:prstGeom prst="rect">
            <a:avLst/>
          </a:prstGeom>
          <a:noFill/>
        </p:spPr>
        <p:txBody>
          <a:bodyPr wrap="square" rtlCol="0">
            <a:spAutoFit/>
          </a:bodyPr>
          <a:p>
            <a:r>
              <a:rPr lang="zh-CN" altLang="en-US" sz="2400"/>
              <a:t>Rect(int x, int y, int width, int height);</a:t>
            </a:r>
            <a:endParaRPr lang="zh-CN" altLang="en-US" sz="2400"/>
          </a:p>
          <a:p>
            <a:r>
              <a:rPr lang="zh-CN" altLang="en-US" sz="2400"/>
              <a:t>Rect（左上角x坐标 ，左上角y坐标，矩形的宽，矩形的高）</a:t>
            </a:r>
            <a:endParaRPr lang="zh-CN" altLang="en-US" sz="2400"/>
          </a:p>
        </p:txBody>
      </p:sp>
      <p:sp>
        <p:nvSpPr>
          <p:cNvPr id="6" name="文本框 5"/>
          <p:cNvSpPr txBox="1"/>
          <p:nvPr/>
        </p:nvSpPr>
        <p:spPr>
          <a:xfrm>
            <a:off x="949325" y="1709420"/>
            <a:ext cx="5628640" cy="460375"/>
          </a:xfrm>
          <a:prstGeom prst="rect">
            <a:avLst/>
          </a:prstGeom>
          <a:noFill/>
        </p:spPr>
        <p:txBody>
          <a:bodyPr wrap="square" rtlCol="0">
            <a:spAutoFit/>
          </a:bodyPr>
          <a:p>
            <a:r>
              <a:rPr lang="zh-CN" altLang="en-US" sz="2400"/>
              <a:t>例如我们画一个图 Rect(20,50,30,40)</a:t>
            </a:r>
            <a:endParaRPr lang="en-US" altLang="zh-CN" sz="2400"/>
          </a:p>
        </p:txBody>
      </p:sp>
      <p:pic>
        <p:nvPicPr>
          <p:cNvPr id="7" name="图片 -2147482624"/>
          <p:cNvPicPr>
            <a:picLocks noChangeAspect="1"/>
          </p:cNvPicPr>
          <p:nvPr/>
        </p:nvPicPr>
        <p:blipFill>
          <a:blip r:embed="rId1"/>
          <a:stretch>
            <a:fillRect/>
          </a:stretch>
        </p:blipFill>
        <p:spPr>
          <a:xfrm>
            <a:off x="6577013" y="1709420"/>
            <a:ext cx="5277485" cy="4398010"/>
          </a:xfrm>
          <a:prstGeom prst="rect">
            <a:avLst/>
          </a:prstGeom>
          <a:noFill/>
          <a:ln w="9525">
            <a:noFill/>
          </a:ln>
        </p:spPr>
      </p:pic>
      <p:sp>
        <p:nvSpPr>
          <p:cNvPr id="8" name="文本框 7"/>
          <p:cNvSpPr txBox="1"/>
          <p:nvPr/>
        </p:nvSpPr>
        <p:spPr>
          <a:xfrm>
            <a:off x="949325" y="2565400"/>
            <a:ext cx="5351780" cy="2306955"/>
          </a:xfrm>
          <a:prstGeom prst="rect">
            <a:avLst/>
          </a:prstGeom>
          <a:noFill/>
        </p:spPr>
        <p:txBody>
          <a:bodyPr wrap="square" rtlCol="0">
            <a:spAutoFit/>
          </a:bodyPr>
          <a:p>
            <a:r>
              <a:rPr lang="zh-CN" altLang="en-US" sz="2400"/>
              <a:t>那对于Rect(20,50,30,40)有哪些常用的操作？</a:t>
            </a:r>
            <a:endParaRPr lang="zh-CN" altLang="en-US" sz="2400"/>
          </a:p>
          <a:p>
            <a:r>
              <a:rPr lang="zh-CN" altLang="en-US" sz="2400"/>
              <a:t>rect.area(); //返回面积，1200</a:t>
            </a:r>
            <a:endParaRPr lang="zh-CN" altLang="en-US" sz="2400"/>
          </a:p>
          <a:p>
            <a:r>
              <a:rPr lang="zh-CN" altLang="en-US" sz="2400"/>
              <a:t>rect.size();//返回尺寸，30x40</a:t>
            </a:r>
            <a:endParaRPr lang="zh-CN" altLang="en-US" sz="2400"/>
          </a:p>
          <a:p>
            <a:r>
              <a:rPr lang="zh-CN" altLang="en-US" sz="2400"/>
              <a:t>rect.tl();// 返回左上角坐标(20,50)</a:t>
            </a:r>
            <a:endParaRPr lang="zh-CN" altLang="en-US" sz="2400"/>
          </a:p>
          <a:p>
            <a:r>
              <a:rPr lang="zh-CN" altLang="en-US" sz="2400"/>
              <a:t>rect.br();//返回右下角坐标（50,10）</a:t>
            </a:r>
            <a:endParaRPr lang="zh-CN" altLang="en-US" sz="24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zh-CN" altLang="en-US" sz="2000" b="1" dirty="0">
                  <a:solidFill>
                    <a:srgbClr val="5C5C6A"/>
                  </a:solidFill>
                  <a:latin typeface="幼圆" panose="02010509060101010101" pitchFamily="49" charset="-122"/>
                  <a:ea typeface="幼圆" panose="02010509060101010101" pitchFamily="49" charset="-122"/>
                  <a:sym typeface="+mn-ea"/>
                </a:rPr>
                <a:t>人脸检测</a:t>
              </a:r>
              <a:endParaRPr lang="zh-CN" altLang="en-US" sz="2000" b="1" dirty="0">
                <a:solidFill>
                  <a:srgbClr val="5C5C6A"/>
                </a:solidFill>
                <a:latin typeface="Arial" panose="020B0604020202020204" pitchFamily="34" charset="0"/>
                <a:cs typeface="Arial" panose="020B0604020202020204" pitchFamily="34" charset="0"/>
              </a:endParaRPr>
            </a:p>
          </p:txBody>
        </p:sp>
      </p:grpSp>
      <p:sp>
        <p:nvSpPr>
          <p:cNvPr id="5" name="文本框 4"/>
          <p:cNvSpPr txBox="1"/>
          <p:nvPr/>
        </p:nvSpPr>
        <p:spPr>
          <a:xfrm>
            <a:off x="948690" y="970915"/>
            <a:ext cx="10608310" cy="829945"/>
          </a:xfrm>
          <a:prstGeom prst="rect">
            <a:avLst/>
          </a:prstGeom>
          <a:noFill/>
        </p:spPr>
        <p:txBody>
          <a:bodyPr wrap="square" rtlCol="0">
            <a:spAutoFit/>
          </a:bodyPr>
          <a:p>
            <a:r>
              <a:rPr lang="zh-CN" altLang="en-US" sz="2400"/>
              <a:t>void cvRectangle( CvArr* img, CvPoint pt1, CvPoint pt2, CvScalar color,int thickness=1, int line_type=8, int shift=0 );</a:t>
            </a:r>
            <a:endParaRPr lang="zh-CN" altLang="en-US" sz="2400"/>
          </a:p>
        </p:txBody>
      </p:sp>
      <p:sp>
        <p:nvSpPr>
          <p:cNvPr id="6" name="文本框 5"/>
          <p:cNvSpPr txBox="1"/>
          <p:nvPr/>
        </p:nvSpPr>
        <p:spPr>
          <a:xfrm>
            <a:off x="948690" y="1907540"/>
            <a:ext cx="5407660" cy="4154170"/>
          </a:xfrm>
          <a:prstGeom prst="rect">
            <a:avLst/>
          </a:prstGeom>
          <a:noFill/>
        </p:spPr>
        <p:txBody>
          <a:bodyPr wrap="square" rtlCol="0">
            <a:spAutoFit/>
          </a:bodyPr>
          <a:p>
            <a:r>
              <a:rPr lang="zh-CN" altLang="en-US" sz="2400"/>
              <a:t>img： 图像.</a:t>
            </a:r>
            <a:endParaRPr lang="zh-CN" altLang="en-US" sz="2400"/>
          </a:p>
          <a:p>
            <a:r>
              <a:rPr lang="zh-CN" altLang="en-US" sz="2400"/>
              <a:t>pt1 ：矩形的一个顶点。</a:t>
            </a:r>
            <a:endParaRPr lang="zh-CN" altLang="en-US" sz="2400"/>
          </a:p>
          <a:p>
            <a:r>
              <a:rPr lang="zh-CN" altLang="en-US" sz="2400"/>
              <a:t>pt2：矩形对角线上的另一个顶点</a:t>
            </a:r>
            <a:endParaRPr lang="zh-CN" altLang="en-US" sz="2400"/>
          </a:p>
          <a:p>
            <a:r>
              <a:rPr lang="zh-CN" altLang="en-US" sz="2400"/>
              <a:t>color：线条颜色 (RGB) 或亮度（灰度图像 ）(grayscale image）。</a:t>
            </a:r>
            <a:endParaRPr lang="zh-CN" altLang="en-US" sz="2400"/>
          </a:p>
          <a:p>
            <a:r>
              <a:rPr lang="zh-CN" altLang="en-US" sz="2400"/>
              <a:t>thickness：组成矩形的线条的粗细程度。取负值时（如 CV_FILLED）函数绘制填充了色彩的矩形。</a:t>
            </a:r>
            <a:endParaRPr lang="zh-CN" altLang="en-US" sz="2400"/>
          </a:p>
          <a:p>
            <a:r>
              <a:rPr lang="zh-CN" altLang="en-US" sz="2400"/>
              <a:t>line_type：线条的类型。见cvLine的描述</a:t>
            </a:r>
            <a:endParaRPr lang="zh-CN" altLang="en-US" sz="2400"/>
          </a:p>
          <a:p>
            <a:r>
              <a:rPr lang="zh-CN" altLang="en-US" sz="2400"/>
              <a:t>shift：坐标点的小数点位数。</a:t>
            </a:r>
            <a:endParaRPr lang="zh-CN" altLang="en-US" sz="2400"/>
          </a:p>
        </p:txBody>
      </p:sp>
      <p:pic>
        <p:nvPicPr>
          <p:cNvPr id="7" name="图片 -2147482624"/>
          <p:cNvPicPr>
            <a:picLocks noChangeAspect="1"/>
          </p:cNvPicPr>
          <p:nvPr/>
        </p:nvPicPr>
        <p:blipFill>
          <a:blip r:embed="rId1"/>
          <a:stretch>
            <a:fillRect/>
          </a:stretch>
        </p:blipFill>
        <p:spPr>
          <a:xfrm>
            <a:off x="6577013" y="1587500"/>
            <a:ext cx="5277485" cy="439801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zh-CN" altLang="en-US" sz="2000" b="1" dirty="0">
                  <a:solidFill>
                    <a:srgbClr val="5C5C6A"/>
                  </a:solidFill>
                  <a:latin typeface="幼圆" panose="02010509060101010101" pitchFamily="49" charset="-122"/>
                  <a:ea typeface="幼圆" panose="02010509060101010101" pitchFamily="49" charset="-122"/>
                  <a:sym typeface="+mn-ea"/>
                </a:rPr>
                <a:t>人脸检测</a:t>
              </a:r>
              <a:endParaRPr lang="zh-CN" altLang="en-US" sz="2000" b="1" dirty="0">
                <a:solidFill>
                  <a:srgbClr val="5C5C6A"/>
                </a:solidFill>
                <a:latin typeface="Arial" panose="020B0604020202020204" pitchFamily="34" charset="0"/>
                <a:cs typeface="Arial" panose="020B0604020202020204" pitchFamily="34" charset="0"/>
              </a:endParaRPr>
            </a:p>
          </p:txBody>
        </p:sp>
      </p:grpSp>
      <p:grpSp>
        <p:nvGrpSpPr>
          <p:cNvPr id="5" name="组合 4"/>
          <p:cNvGrpSpPr/>
          <p:nvPr/>
        </p:nvGrpSpPr>
        <p:grpSpPr>
          <a:xfrm rot="0">
            <a:off x="895350" y="699135"/>
            <a:ext cx="10401300" cy="5760085"/>
            <a:chOff x="811369" y="315308"/>
            <a:chExt cx="10401300" cy="5760085"/>
          </a:xfrm>
        </p:grpSpPr>
        <p:sp>
          <p:nvSpPr>
            <p:cNvPr id="6" name="矩形 5"/>
            <p:cNvSpPr/>
            <p:nvPr/>
          </p:nvSpPr>
          <p:spPr>
            <a:xfrm>
              <a:off x="811369" y="315308"/>
              <a:ext cx="10401300" cy="460375"/>
            </a:xfrm>
            <a:prstGeom prst="rect">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47B588"/>
                    </a:gs>
                    <a:gs pos="87500">
                      <a:srgbClr val="D5E2DD"/>
                    </a:gs>
                    <a:gs pos="75000">
                      <a:srgbClr val="C5DED1"/>
                    </a:gs>
                    <a:gs pos="50000">
                      <a:srgbClr val="49B48A"/>
                    </a:gs>
                    <a:gs pos="100000">
                      <a:srgbClr val="E5E6E8"/>
                    </a:gs>
                  </a:gsLst>
                  <a:lin ang="3600000" scaled="0"/>
                </a:gradFill>
                <a:cs typeface="+mn-ea"/>
                <a:sym typeface="+mn-lt"/>
              </a:endParaRPr>
            </a:p>
          </p:txBody>
        </p:sp>
        <p:sp>
          <p:nvSpPr>
            <p:cNvPr id="7" name="矩形 6"/>
            <p:cNvSpPr/>
            <p:nvPr/>
          </p:nvSpPr>
          <p:spPr>
            <a:xfrm>
              <a:off x="811369" y="896968"/>
              <a:ext cx="10400665" cy="5178425"/>
            </a:xfrm>
            <a:prstGeom prst="rect">
              <a:avLst/>
            </a:prstGeom>
            <a:solidFill>
              <a:srgbClr val="FFB1B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latin typeface="思源宋体 Heavy" panose="02020900000000000000" pitchFamily="18" charset="-122"/>
                <a:ea typeface="思源宋体 Heavy" panose="02020900000000000000" pitchFamily="18" charset="-122"/>
                <a:cs typeface="+mn-ea"/>
                <a:sym typeface="+mn-lt"/>
              </a:endParaRPr>
            </a:p>
          </p:txBody>
        </p:sp>
      </p:grpSp>
      <p:sp>
        <p:nvSpPr>
          <p:cNvPr id="17" name="文本框 16"/>
          <p:cNvSpPr txBox="1"/>
          <p:nvPr/>
        </p:nvSpPr>
        <p:spPr>
          <a:xfrm>
            <a:off x="1064895" y="699135"/>
            <a:ext cx="10088880" cy="460375"/>
          </a:xfrm>
          <a:prstGeom prst="rect">
            <a:avLst/>
          </a:prstGeom>
          <a:noFill/>
        </p:spPr>
        <p:txBody>
          <a:bodyPr wrap="square" rtlCol="0">
            <a:spAutoFit/>
          </a:bodyPr>
          <a:p>
            <a:pPr algn="ctr"/>
            <a:r>
              <a:rPr lang="zh-CN" altLang="en-US" sz="2400">
                <a:solidFill>
                  <a:schemeClr val="bg1"/>
                </a:solidFill>
              </a:rPr>
              <a:t>完整代码</a:t>
            </a:r>
            <a:endParaRPr lang="zh-CN" altLang="en-US" sz="2400">
              <a:solidFill>
                <a:schemeClr val="bg1"/>
              </a:solidFill>
            </a:endParaRPr>
          </a:p>
        </p:txBody>
      </p:sp>
      <p:pic>
        <p:nvPicPr>
          <p:cNvPr id="30" name="图片 30"/>
          <p:cNvPicPr>
            <a:picLocks noChangeAspect="1"/>
          </p:cNvPicPr>
          <p:nvPr/>
        </p:nvPicPr>
        <p:blipFill>
          <a:blip r:embed="rId1"/>
          <a:stretch>
            <a:fillRect/>
          </a:stretch>
        </p:blipFill>
        <p:spPr>
          <a:xfrm>
            <a:off x="1431925" y="1795780"/>
            <a:ext cx="9326880" cy="41484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rot="19103515">
            <a:off x="7874083" y="1393630"/>
            <a:ext cx="4390338" cy="5248569"/>
            <a:chOff x="8095757" y="2187958"/>
            <a:chExt cx="4390338" cy="5248569"/>
          </a:xfrm>
        </p:grpSpPr>
        <p:grpSp>
          <p:nvGrpSpPr>
            <p:cNvPr id="2" name="组合 1"/>
            <p:cNvGrpSpPr/>
            <p:nvPr/>
          </p:nvGrpSpPr>
          <p:grpSpPr>
            <a:xfrm rot="18705761">
              <a:off x="7666641" y="2617074"/>
              <a:ext cx="5248569" cy="4390338"/>
              <a:chOff x="-792643" y="1351314"/>
              <a:chExt cx="4275339" cy="3576248"/>
            </a:xfrm>
          </p:grpSpPr>
          <p:grpSp>
            <p:nvGrpSpPr>
              <p:cNvPr id="3" name="组合 2"/>
              <p:cNvGrpSpPr/>
              <p:nvPr/>
            </p:nvGrpSpPr>
            <p:grpSpPr>
              <a:xfrm rot="3085778">
                <a:off x="933122" y="1458968"/>
                <a:ext cx="2657228" cy="2441920"/>
                <a:chOff x="2682435" y="1390960"/>
                <a:chExt cx="5360790" cy="4926420"/>
              </a:xfrm>
            </p:grpSpPr>
            <p:grpSp>
              <p:nvGrpSpPr>
                <p:cNvPr id="15" name="组合 14"/>
                <p:cNvGrpSpPr/>
                <p:nvPr/>
              </p:nvGrpSpPr>
              <p:grpSpPr>
                <a:xfrm rot="309009">
                  <a:off x="2682435" y="1390960"/>
                  <a:ext cx="5360790" cy="3715617"/>
                  <a:chOff x="12257" y="4311304"/>
                  <a:chExt cx="5666789" cy="3927709"/>
                </a:xfrm>
              </p:grpSpPr>
              <p:grpSp>
                <p:nvGrpSpPr>
                  <p:cNvPr id="17" name="组合 16"/>
                  <p:cNvGrpSpPr/>
                  <p:nvPr/>
                </p:nvGrpSpPr>
                <p:grpSpPr>
                  <a:xfrm>
                    <a:off x="563242" y="4311304"/>
                    <a:ext cx="5115804" cy="3551491"/>
                    <a:chOff x="2435680" y="1515442"/>
                    <a:chExt cx="2790502" cy="1937221"/>
                  </a:xfrm>
                </p:grpSpPr>
                <p:grpSp>
                  <p:nvGrpSpPr>
                    <p:cNvPr id="19" name="组合 18"/>
                    <p:cNvGrpSpPr/>
                    <p:nvPr/>
                  </p:nvGrpSpPr>
                  <p:grpSpPr>
                    <a:xfrm rot="7578518">
                      <a:off x="2931341" y="1571066"/>
                      <a:ext cx="1385936" cy="2377258"/>
                      <a:chOff x="1970467" y="-319858"/>
                      <a:chExt cx="1385936" cy="2377258"/>
                    </a:xfrm>
                  </p:grpSpPr>
                  <p:sp>
                    <p:nvSpPr>
                      <p:cNvPr id="23" name="等腰三角形 22"/>
                      <p:cNvSpPr/>
                      <p:nvPr/>
                    </p:nvSpPr>
                    <p:spPr>
                      <a:xfrm>
                        <a:off x="1974273" y="865909"/>
                        <a:ext cx="1382130" cy="1191491"/>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p:cNvSpPr/>
                      <p:nvPr/>
                    </p:nvSpPr>
                    <p:spPr>
                      <a:xfrm rot="10800000">
                        <a:off x="1970467" y="-319858"/>
                        <a:ext cx="1382130" cy="119149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rot="7578518">
                      <a:off x="3343626" y="1015016"/>
                      <a:ext cx="1382130" cy="2382982"/>
                      <a:chOff x="1974273" y="865909"/>
                      <a:chExt cx="1382130" cy="2382982"/>
                    </a:xfrm>
                  </p:grpSpPr>
                  <p:sp>
                    <p:nvSpPr>
                      <p:cNvPr id="21" name="等腰三角形 20"/>
                      <p:cNvSpPr/>
                      <p:nvPr/>
                    </p:nvSpPr>
                    <p:spPr>
                      <a:xfrm>
                        <a:off x="1974273" y="865909"/>
                        <a:ext cx="1382130" cy="1191491"/>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10800000">
                        <a:off x="1974273" y="2057400"/>
                        <a:ext cx="1382130" cy="119149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8" name="等腰三角形 17"/>
                  <p:cNvSpPr/>
                  <p:nvPr/>
                </p:nvSpPr>
                <p:spPr>
                  <a:xfrm rot="18378518">
                    <a:off x="-162491" y="5879914"/>
                    <a:ext cx="2533847" cy="218435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等腰三角形 15"/>
                <p:cNvSpPr/>
                <p:nvPr/>
              </p:nvSpPr>
              <p:spPr>
                <a:xfrm rot="7887527">
                  <a:off x="4020032" y="4085669"/>
                  <a:ext cx="2397022" cy="2066399"/>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rot="3085778">
                <a:off x="-900297" y="2377988"/>
                <a:ext cx="2657228" cy="2441920"/>
                <a:chOff x="2682435" y="1390960"/>
                <a:chExt cx="5360790" cy="4926420"/>
              </a:xfrm>
            </p:grpSpPr>
            <p:grpSp>
              <p:nvGrpSpPr>
                <p:cNvPr id="5" name="组合 4"/>
                <p:cNvGrpSpPr/>
                <p:nvPr/>
              </p:nvGrpSpPr>
              <p:grpSpPr>
                <a:xfrm rot="309009">
                  <a:off x="2682435" y="1390960"/>
                  <a:ext cx="5360790" cy="3715617"/>
                  <a:chOff x="12257" y="4311304"/>
                  <a:chExt cx="5666789" cy="3927709"/>
                </a:xfrm>
              </p:grpSpPr>
              <p:grpSp>
                <p:nvGrpSpPr>
                  <p:cNvPr id="7" name="组合 6"/>
                  <p:cNvGrpSpPr/>
                  <p:nvPr/>
                </p:nvGrpSpPr>
                <p:grpSpPr>
                  <a:xfrm>
                    <a:off x="563242" y="4311304"/>
                    <a:ext cx="5115804" cy="3551491"/>
                    <a:chOff x="2435680" y="1515442"/>
                    <a:chExt cx="2790502" cy="1937221"/>
                  </a:xfrm>
                </p:grpSpPr>
                <p:grpSp>
                  <p:nvGrpSpPr>
                    <p:cNvPr id="9" name="组合 8"/>
                    <p:cNvGrpSpPr/>
                    <p:nvPr/>
                  </p:nvGrpSpPr>
                  <p:grpSpPr>
                    <a:xfrm rot="7578518">
                      <a:off x="2931341" y="1571066"/>
                      <a:ext cx="1385936" cy="2377258"/>
                      <a:chOff x="1970467" y="-319858"/>
                      <a:chExt cx="1385936" cy="2377258"/>
                    </a:xfrm>
                  </p:grpSpPr>
                  <p:sp>
                    <p:nvSpPr>
                      <p:cNvPr id="13" name="等腰三角形 12"/>
                      <p:cNvSpPr/>
                      <p:nvPr/>
                    </p:nvSpPr>
                    <p:spPr>
                      <a:xfrm>
                        <a:off x="1974273" y="865909"/>
                        <a:ext cx="1382130" cy="1191491"/>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0800000">
                        <a:off x="1970467" y="-319858"/>
                        <a:ext cx="1382130" cy="119149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rot="7578518">
                      <a:off x="3343626" y="1015016"/>
                      <a:ext cx="1382130" cy="2382982"/>
                      <a:chOff x="1974273" y="865909"/>
                      <a:chExt cx="1382130" cy="2382982"/>
                    </a:xfrm>
                  </p:grpSpPr>
                  <p:sp>
                    <p:nvSpPr>
                      <p:cNvPr id="11" name="等腰三角形 10"/>
                      <p:cNvSpPr/>
                      <p:nvPr/>
                    </p:nvSpPr>
                    <p:spPr>
                      <a:xfrm>
                        <a:off x="1974273" y="865909"/>
                        <a:ext cx="1382130" cy="1191491"/>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10800000">
                        <a:off x="1974273" y="2057400"/>
                        <a:ext cx="1382130" cy="119149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8" name="等腰三角形 7"/>
                  <p:cNvSpPr/>
                  <p:nvPr/>
                </p:nvSpPr>
                <p:spPr>
                  <a:xfrm rot="18378518">
                    <a:off x="-162491" y="5879914"/>
                    <a:ext cx="2533847" cy="218435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等腰三角形 5"/>
                <p:cNvSpPr/>
                <p:nvPr/>
              </p:nvSpPr>
              <p:spPr>
                <a:xfrm rot="7887527">
                  <a:off x="4020032" y="4085669"/>
                  <a:ext cx="2397022" cy="2066399"/>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5" name="文本框 24"/>
            <p:cNvSpPr txBox="1"/>
            <p:nvPr/>
          </p:nvSpPr>
          <p:spPr>
            <a:xfrm rot="2496485">
              <a:off x="9605817" y="2835562"/>
              <a:ext cx="1884218" cy="1107996"/>
            </a:xfrm>
            <a:prstGeom prst="rect">
              <a:avLst/>
            </a:prstGeom>
            <a:noFill/>
          </p:spPr>
          <p:txBody>
            <a:bodyPr wrap="square" rtlCol="0">
              <a:spAutoFit/>
            </a:bodyPr>
            <a:lstStyle/>
            <a:p>
              <a:pPr algn="ctr"/>
              <a:r>
                <a:rPr lang="en-US" altLang="zh-CN" sz="6600" dirty="0">
                  <a:solidFill>
                    <a:schemeClr val="bg1"/>
                  </a:solidFill>
                  <a:latin typeface="Arial Black" panose="020B0A04020102020204" pitchFamily="34" charset="0"/>
                </a:rPr>
                <a:t>04</a:t>
              </a:r>
              <a:endParaRPr lang="zh-CN" altLang="en-US" sz="6600" dirty="0">
                <a:solidFill>
                  <a:schemeClr val="bg1"/>
                </a:solidFill>
                <a:latin typeface="Arial Black" panose="020B0A04020102020204" pitchFamily="34" charset="0"/>
              </a:endParaRPr>
            </a:p>
          </p:txBody>
        </p:sp>
      </p:grpSp>
      <p:sp>
        <p:nvSpPr>
          <p:cNvPr id="26" name="文本框 25"/>
          <p:cNvSpPr txBox="1"/>
          <p:nvPr/>
        </p:nvSpPr>
        <p:spPr>
          <a:xfrm>
            <a:off x="1717965" y="2632017"/>
            <a:ext cx="5985163" cy="1599565"/>
          </a:xfrm>
          <a:prstGeom prst="rect">
            <a:avLst/>
          </a:prstGeom>
          <a:noFill/>
        </p:spPr>
        <p:txBody>
          <a:bodyPr wrap="square" rtlCol="0">
            <a:spAutoFit/>
          </a:bodyPr>
          <a:lstStyle/>
          <a:p>
            <a:pPr algn="r"/>
            <a:r>
              <a:rPr lang="zh-CN" altLang="en-US" sz="5400" b="1" dirty="0">
                <a:solidFill>
                  <a:srgbClr val="5C5C6A"/>
                </a:solidFill>
                <a:latin typeface="幼圆" panose="02010509060101010101" pitchFamily="49" charset="-122"/>
                <a:ea typeface="幼圆" panose="02010509060101010101" pitchFamily="49" charset="-122"/>
              </a:rPr>
              <a:t>常见问题</a:t>
            </a:r>
            <a:endParaRPr lang="en-US" altLang="zh-CN" sz="4800" b="1" dirty="0">
              <a:solidFill>
                <a:srgbClr val="5C5C6A"/>
              </a:solidFill>
              <a:latin typeface="幼圆" panose="02010509060101010101" pitchFamily="49" charset="-122"/>
              <a:ea typeface="幼圆" panose="02010509060101010101" pitchFamily="49" charset="-122"/>
            </a:endParaRPr>
          </a:p>
          <a:p>
            <a:pPr algn="r"/>
            <a:r>
              <a:rPr lang="en-US" altLang="zh-CN" sz="4400" b="1" dirty="0">
                <a:solidFill>
                  <a:srgbClr val="5C5C6A"/>
                </a:solidFill>
                <a:latin typeface="幼圆" panose="02010509060101010101" pitchFamily="49" charset="-122"/>
                <a:ea typeface="幼圆" panose="02010509060101010101" pitchFamily="49" charset="-122"/>
              </a:rPr>
              <a:t>Q&amp;A</a:t>
            </a:r>
            <a:endParaRPr lang="en-US" altLang="zh-CN" sz="4400" b="1" dirty="0">
              <a:solidFill>
                <a:srgbClr val="5C5C6A"/>
              </a:solidFill>
              <a:latin typeface="幼圆" panose="02010509060101010101" pitchFamily="49" charset="-122"/>
              <a:ea typeface="幼圆" panose="02010509060101010101" pitchFamily="49" charset="-122"/>
            </a:endParaRPr>
          </a:p>
        </p:txBody>
      </p:sp>
      <p:cxnSp>
        <p:nvCxnSpPr>
          <p:cNvPr id="28" name="直接连接符 27"/>
          <p:cNvCxnSpPr/>
          <p:nvPr/>
        </p:nvCxnSpPr>
        <p:spPr>
          <a:xfrm>
            <a:off x="3325495" y="3519170"/>
            <a:ext cx="43224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ppt_x"/>
                                          </p:val>
                                        </p:tav>
                                        <p:tav tm="100000">
                                          <p:val>
                                            <p:strVal val="#ppt_x"/>
                                          </p:val>
                                        </p:tav>
                                      </p:tavLst>
                                    </p:anim>
                                    <p:anim calcmode="lin" valueType="num">
                                      <p:cBhvr additive="base">
                                        <p:cTn id="12" dur="5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additive="base">
                                        <p:cTn id="15" dur="500" fill="hold"/>
                                        <p:tgtEl>
                                          <p:spTgt spid="40"/>
                                        </p:tgtEl>
                                        <p:attrNameLst>
                                          <p:attrName>ppt_x</p:attrName>
                                        </p:attrNameLst>
                                      </p:cBhvr>
                                      <p:tavLst>
                                        <p:tav tm="0">
                                          <p:val>
                                            <p:strVal val="#ppt_x"/>
                                          </p:val>
                                        </p:tav>
                                        <p:tav tm="100000">
                                          <p:val>
                                            <p:strVal val="#ppt_x"/>
                                          </p:val>
                                        </p:tav>
                                      </p:tavLst>
                                    </p:anim>
                                    <p:anim calcmode="lin" valueType="num">
                                      <p:cBhvr additive="base">
                                        <p:cTn id="16"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zh-CN" altLang="en-US" sz="2000" b="1" dirty="0">
                  <a:solidFill>
                    <a:srgbClr val="5C5C6A"/>
                  </a:solidFill>
                  <a:latin typeface="幼圆" panose="02010509060101010101" pitchFamily="49" charset="-122"/>
                  <a:ea typeface="幼圆" panose="02010509060101010101" pitchFamily="49" charset="-122"/>
                  <a:sym typeface="+mn-ea"/>
                </a:rPr>
                <a:t>常见问题</a:t>
              </a:r>
              <a:endParaRPr lang="zh-CN" sz="2000" b="1" dirty="0">
                <a:solidFill>
                  <a:srgbClr val="5C5C6A"/>
                </a:solidFill>
                <a:latin typeface="Arial" panose="020B0604020202020204" pitchFamily="34" charset="0"/>
                <a:cs typeface="Arial" panose="020B0604020202020204" pitchFamily="34" charset="0"/>
              </a:endParaRPr>
            </a:p>
          </p:txBody>
        </p:sp>
      </p:grpSp>
      <p:grpSp>
        <p:nvGrpSpPr>
          <p:cNvPr id="5" name="组合 4"/>
          <p:cNvGrpSpPr/>
          <p:nvPr/>
        </p:nvGrpSpPr>
        <p:grpSpPr>
          <a:xfrm>
            <a:off x="1562735" y="1373506"/>
            <a:ext cx="5963920" cy="4303395"/>
            <a:chOff x="5558111" y="518856"/>
            <a:chExt cx="5704277" cy="3832627"/>
          </a:xfrm>
        </p:grpSpPr>
        <p:sp>
          <p:nvSpPr>
            <p:cNvPr id="18" name="文本框 17"/>
            <p:cNvSpPr txBox="1"/>
            <p:nvPr/>
          </p:nvSpPr>
          <p:spPr>
            <a:xfrm>
              <a:off x="6636166" y="518856"/>
              <a:ext cx="3093866" cy="519726"/>
            </a:xfrm>
            <a:prstGeom prst="rect">
              <a:avLst/>
            </a:prstGeom>
            <a:solidFill>
              <a:srgbClr val="F19490"/>
            </a:solidFill>
          </p:spPr>
          <p:txBody>
            <a:bodyPr wrap="square" rtlCol="0">
              <a:spAutoFit/>
            </a:bodyPr>
            <a:lstStyle/>
            <a:p>
              <a:pPr algn="ctr"/>
              <a:r>
                <a:rPr lang="zh-CN" sz="32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功能优化</a:t>
              </a:r>
              <a:endParaRPr lang="zh-CN" sz="32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TextBox 38"/>
            <p:cNvSpPr txBox="1"/>
            <p:nvPr/>
          </p:nvSpPr>
          <p:spPr>
            <a:xfrm>
              <a:off x="5558111" y="1281762"/>
              <a:ext cx="5704277" cy="3069721"/>
            </a:xfrm>
            <a:prstGeom prst="rect">
              <a:avLst/>
            </a:prstGeom>
            <a:noFill/>
          </p:spPr>
          <p:txBody>
            <a:bodyPr wrap="square" lIns="0" tIns="0" rIns="0" bIns="0" rtlCol="0">
              <a:spAutoFit/>
            </a:bodyPr>
            <a:lstStyle/>
            <a:p>
              <a:pPr indent="0" algn="l">
                <a:buFont typeface="Arial" panose="020B0604020202020204" pitchFamily="34" charset="0"/>
                <a:buNone/>
              </a:pPr>
              <a:r>
                <a:rPr lang="zh-CN" sz="28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OpenCv官方例子中，竖屏时Camera的预览图像总是会左旋90度并且不能全屏。</a:t>
              </a:r>
              <a:endParaRPr lang="zh-CN" sz="28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endParaRPr>
            </a:p>
            <a:p>
              <a:pPr indent="0" algn="l">
                <a:buFont typeface="Arial" panose="020B0604020202020204" pitchFamily="34" charset="0"/>
                <a:buNone/>
              </a:pPr>
              <a:r>
                <a:rPr lang="zh-CN" sz="28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且它只能在横屏条件下进行人脸检测，和只能用后置摄像头。所以我们对这些方面进行了优化。</a:t>
              </a:r>
              <a:endParaRPr lang="zh-CN" sz="28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endParaRPr>
            </a:p>
            <a:p>
              <a:pPr indent="0" algn="l">
                <a:buFont typeface="Arial" panose="020B0604020202020204" pitchFamily="34" charset="0"/>
                <a:buNone/>
              </a:pPr>
              <a:r>
                <a:rPr lang="zh-CN" sz="28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优化后：增加了前后置切换，实现竖屏模式下能进行较好的人脸检测。</a:t>
              </a:r>
              <a:endParaRPr lang="zh-CN" sz="28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endParaRPr>
            </a:p>
          </p:txBody>
        </p:sp>
      </p:grpSp>
      <p:grpSp>
        <p:nvGrpSpPr>
          <p:cNvPr id="21" name="组合 20"/>
          <p:cNvGrpSpPr/>
          <p:nvPr/>
        </p:nvGrpSpPr>
        <p:grpSpPr>
          <a:xfrm rot="16209276">
            <a:off x="7444967" y="1822746"/>
            <a:ext cx="5248569" cy="4390338"/>
            <a:chOff x="-792643" y="1351314"/>
            <a:chExt cx="4275339" cy="3576248"/>
          </a:xfrm>
        </p:grpSpPr>
        <p:grpSp>
          <p:nvGrpSpPr>
            <p:cNvPr id="23" name="组合 22"/>
            <p:cNvGrpSpPr/>
            <p:nvPr/>
          </p:nvGrpSpPr>
          <p:grpSpPr>
            <a:xfrm rot="3085778">
              <a:off x="933122" y="1458968"/>
              <a:ext cx="2657228" cy="2441920"/>
              <a:chOff x="2682435" y="1390960"/>
              <a:chExt cx="5360790" cy="4926420"/>
            </a:xfrm>
          </p:grpSpPr>
          <p:grpSp>
            <p:nvGrpSpPr>
              <p:cNvPr id="35" name="组合 34"/>
              <p:cNvGrpSpPr/>
              <p:nvPr/>
            </p:nvGrpSpPr>
            <p:grpSpPr>
              <a:xfrm rot="309009">
                <a:off x="2682435" y="1390960"/>
                <a:ext cx="5360790" cy="3715617"/>
                <a:chOff x="12257" y="4311304"/>
                <a:chExt cx="5666789" cy="3927709"/>
              </a:xfrm>
            </p:grpSpPr>
            <p:grpSp>
              <p:nvGrpSpPr>
                <p:cNvPr id="37" name="组合 36"/>
                <p:cNvGrpSpPr/>
                <p:nvPr/>
              </p:nvGrpSpPr>
              <p:grpSpPr>
                <a:xfrm>
                  <a:off x="563242" y="4311304"/>
                  <a:ext cx="5115804" cy="3551491"/>
                  <a:chOff x="2435680" y="1515442"/>
                  <a:chExt cx="2790502" cy="1937221"/>
                </a:xfrm>
              </p:grpSpPr>
              <p:grpSp>
                <p:nvGrpSpPr>
                  <p:cNvPr id="39" name="组合 38"/>
                  <p:cNvGrpSpPr/>
                  <p:nvPr/>
                </p:nvGrpSpPr>
                <p:grpSpPr>
                  <a:xfrm rot="7578518">
                    <a:off x="2931341" y="1571066"/>
                    <a:ext cx="1385936" cy="2377258"/>
                    <a:chOff x="1970467" y="-319858"/>
                    <a:chExt cx="1385936" cy="2377258"/>
                  </a:xfrm>
                </p:grpSpPr>
                <p:sp>
                  <p:nvSpPr>
                    <p:cNvPr id="43" name="等腰三角形 42"/>
                    <p:cNvSpPr/>
                    <p:nvPr/>
                  </p:nvSpPr>
                  <p:spPr>
                    <a:xfrm>
                      <a:off x="1974273" y="865909"/>
                      <a:ext cx="1382130" cy="1191491"/>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等腰三角形 43"/>
                    <p:cNvSpPr/>
                    <p:nvPr/>
                  </p:nvSpPr>
                  <p:spPr>
                    <a:xfrm rot="10800000">
                      <a:off x="1970467" y="-319858"/>
                      <a:ext cx="1382130" cy="119149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rot="7578518">
                    <a:off x="3343626" y="1015016"/>
                    <a:ext cx="1382130" cy="2382982"/>
                    <a:chOff x="1974273" y="865909"/>
                    <a:chExt cx="1382130" cy="2382982"/>
                  </a:xfrm>
                </p:grpSpPr>
                <p:sp>
                  <p:nvSpPr>
                    <p:cNvPr id="41" name="等腰三角形 40"/>
                    <p:cNvSpPr/>
                    <p:nvPr/>
                  </p:nvSpPr>
                  <p:spPr>
                    <a:xfrm>
                      <a:off x="1974273" y="865909"/>
                      <a:ext cx="1382130" cy="1191491"/>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等腰三角形 41"/>
                    <p:cNvSpPr/>
                    <p:nvPr/>
                  </p:nvSpPr>
                  <p:spPr>
                    <a:xfrm rot="10800000">
                      <a:off x="1974273" y="2057400"/>
                      <a:ext cx="1382130" cy="119149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8" name="等腰三角形 37"/>
                <p:cNvSpPr/>
                <p:nvPr/>
              </p:nvSpPr>
              <p:spPr>
                <a:xfrm rot="18378518">
                  <a:off x="-162491" y="5879914"/>
                  <a:ext cx="2533847" cy="218435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等腰三角形 35"/>
              <p:cNvSpPr/>
              <p:nvPr/>
            </p:nvSpPr>
            <p:spPr>
              <a:xfrm rot="7887527">
                <a:off x="4020032" y="4085669"/>
                <a:ext cx="2397022" cy="2066399"/>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rot="3085778">
              <a:off x="-900297" y="2377988"/>
              <a:ext cx="2657228" cy="2441920"/>
              <a:chOff x="2682435" y="1390960"/>
              <a:chExt cx="5360790" cy="4926420"/>
            </a:xfrm>
          </p:grpSpPr>
          <p:grpSp>
            <p:nvGrpSpPr>
              <p:cNvPr id="25" name="组合 24"/>
              <p:cNvGrpSpPr/>
              <p:nvPr/>
            </p:nvGrpSpPr>
            <p:grpSpPr>
              <a:xfrm rot="309009">
                <a:off x="2682435" y="1390960"/>
                <a:ext cx="5360790" cy="3715617"/>
                <a:chOff x="12257" y="4311304"/>
                <a:chExt cx="5666789" cy="3927709"/>
              </a:xfrm>
            </p:grpSpPr>
            <p:grpSp>
              <p:nvGrpSpPr>
                <p:cNvPr id="27" name="组合 26"/>
                <p:cNvGrpSpPr/>
                <p:nvPr/>
              </p:nvGrpSpPr>
              <p:grpSpPr>
                <a:xfrm>
                  <a:off x="563242" y="4311304"/>
                  <a:ext cx="5115804" cy="3551491"/>
                  <a:chOff x="2435680" y="1515442"/>
                  <a:chExt cx="2790502" cy="1937221"/>
                </a:xfrm>
              </p:grpSpPr>
              <p:grpSp>
                <p:nvGrpSpPr>
                  <p:cNvPr id="29" name="组合 28"/>
                  <p:cNvGrpSpPr/>
                  <p:nvPr/>
                </p:nvGrpSpPr>
                <p:grpSpPr>
                  <a:xfrm rot="7578518">
                    <a:off x="2931341" y="1571066"/>
                    <a:ext cx="1385936" cy="2377258"/>
                    <a:chOff x="1970467" y="-319858"/>
                    <a:chExt cx="1385936" cy="2377258"/>
                  </a:xfrm>
                </p:grpSpPr>
                <p:sp>
                  <p:nvSpPr>
                    <p:cNvPr id="33" name="等腰三角形 32"/>
                    <p:cNvSpPr/>
                    <p:nvPr/>
                  </p:nvSpPr>
                  <p:spPr>
                    <a:xfrm>
                      <a:off x="1974273" y="865909"/>
                      <a:ext cx="1382130" cy="1191491"/>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rot="10800000">
                      <a:off x="1970467" y="-319858"/>
                      <a:ext cx="1382130" cy="119149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rot="7578518">
                    <a:off x="3343626" y="1015016"/>
                    <a:ext cx="1382130" cy="2382982"/>
                    <a:chOff x="1974273" y="865909"/>
                    <a:chExt cx="1382130" cy="2382982"/>
                  </a:xfrm>
                </p:grpSpPr>
                <p:sp>
                  <p:nvSpPr>
                    <p:cNvPr id="31" name="等腰三角形 30"/>
                    <p:cNvSpPr/>
                    <p:nvPr/>
                  </p:nvSpPr>
                  <p:spPr>
                    <a:xfrm>
                      <a:off x="1974273" y="865909"/>
                      <a:ext cx="1382130" cy="1191491"/>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nvSpPr>
                  <p:spPr>
                    <a:xfrm rot="10800000">
                      <a:off x="1974273" y="2057400"/>
                      <a:ext cx="1382130" cy="119149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8" name="等腰三角形 27"/>
                <p:cNvSpPr/>
                <p:nvPr/>
              </p:nvSpPr>
              <p:spPr>
                <a:xfrm rot="18378518">
                  <a:off x="-162491" y="5879914"/>
                  <a:ext cx="2533847" cy="218435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等腰三角形 25"/>
              <p:cNvSpPr/>
              <p:nvPr/>
            </p:nvSpPr>
            <p:spPr>
              <a:xfrm rot="7887527">
                <a:off x="4020032" y="4085669"/>
                <a:ext cx="2397022" cy="2066399"/>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zh-CN" sz="2000" b="1" dirty="0">
                  <a:solidFill>
                    <a:srgbClr val="5C5C6A"/>
                  </a:solidFill>
                  <a:latin typeface="Arial" panose="020B0604020202020204" pitchFamily="34" charset="0"/>
                  <a:cs typeface="Arial" panose="020B0604020202020204" pitchFamily="34" charset="0"/>
                </a:rPr>
                <a:t>常见问题</a:t>
              </a:r>
              <a:endParaRPr lang="zh-CN" sz="2000" b="1" dirty="0">
                <a:solidFill>
                  <a:srgbClr val="5C5C6A"/>
                </a:solidFill>
                <a:latin typeface="Arial" panose="020B0604020202020204" pitchFamily="34" charset="0"/>
                <a:cs typeface="Arial" panose="020B0604020202020204" pitchFamily="34" charset="0"/>
              </a:endParaRPr>
            </a:p>
          </p:txBody>
        </p:sp>
      </p:grpSp>
      <p:grpSp>
        <p:nvGrpSpPr>
          <p:cNvPr id="5" name="24802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318255" y="1329511"/>
            <a:ext cx="4770125" cy="5224959"/>
            <a:chOff x="1325918" y="1646087"/>
            <a:chExt cx="4770247" cy="4924425"/>
          </a:xfrm>
        </p:grpSpPr>
        <p:sp>
          <p:nvSpPr>
            <p:cNvPr id="13" name="íṧlíḑè"/>
            <p:cNvSpPr/>
            <p:nvPr/>
          </p:nvSpPr>
          <p:spPr>
            <a:xfrm>
              <a:off x="1325918" y="1746164"/>
              <a:ext cx="4370070" cy="4541520"/>
            </a:xfrm>
            <a:prstGeom prst="rect">
              <a:avLst/>
            </a:prstGeom>
            <a:solidFill>
              <a:srgbClr val="F19490"/>
            </a:solidFill>
            <a:ln w="3175">
              <a:noFill/>
              <a:prstDash val="solid"/>
              <a:round/>
            </a:ln>
            <a:effectLst>
              <a:reflection blurRad="6350" stA="20000" endPos="38000" dist="381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b="1" i="1">
                <a:solidFill>
                  <a:schemeClr val="bg1"/>
                </a:solidFill>
                <a:latin typeface="思源宋体 Heavy" panose="02020900000000000000" pitchFamily="18" charset="-122"/>
                <a:ea typeface="思源宋体 Heavy" panose="02020900000000000000" pitchFamily="18" charset="-122"/>
              </a:endParaRPr>
            </a:p>
          </p:txBody>
        </p:sp>
        <p:cxnSp>
          <p:nvCxnSpPr>
            <p:cNvPr id="10" name="直接连接符 9"/>
            <p:cNvCxnSpPr/>
            <p:nvPr/>
          </p:nvCxnSpPr>
          <p:spPr>
            <a:xfrm>
              <a:off x="6096165" y="1646087"/>
              <a:ext cx="0" cy="4924425"/>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pic>
        <p:nvPicPr>
          <p:cNvPr id="40" name="图片 33" descr="0C62E20BBB7447C3030E986E95553D2D"/>
          <p:cNvPicPr>
            <a:picLocks noChangeAspect="1"/>
          </p:cNvPicPr>
          <p:nvPr/>
        </p:nvPicPr>
        <p:blipFill>
          <a:blip r:embed="rId2"/>
          <a:stretch>
            <a:fillRect/>
          </a:stretch>
        </p:blipFill>
        <p:spPr>
          <a:xfrm>
            <a:off x="2029460" y="1435735"/>
            <a:ext cx="2908300" cy="4815840"/>
          </a:xfrm>
          <a:prstGeom prst="rect">
            <a:avLst/>
          </a:prstGeom>
        </p:spPr>
      </p:pic>
      <p:sp>
        <p:nvSpPr>
          <p:cNvPr id="35" name="文本框 34"/>
          <p:cNvSpPr txBox="1"/>
          <p:nvPr/>
        </p:nvSpPr>
        <p:spPr>
          <a:xfrm>
            <a:off x="4977765" y="565150"/>
            <a:ext cx="2236470" cy="521970"/>
          </a:xfrm>
          <a:prstGeom prst="rect">
            <a:avLst/>
          </a:prstGeom>
          <a:solidFill>
            <a:srgbClr val="F19490"/>
          </a:solidFill>
        </p:spPr>
        <p:txBody>
          <a:bodyPr wrap="square" rtlCol="0">
            <a:spAutoFit/>
          </a:bodyPr>
          <a:lstStyle/>
          <a:p>
            <a:pPr algn="ctr"/>
            <a:r>
              <a:rPr lang="zh-CN" sz="2800" b="1" dirty="0">
                <a:solidFill>
                  <a:schemeClr val="bg1"/>
                </a:solidFill>
                <a:latin typeface="思源宋体 Heavy" panose="02020900000000000000" pitchFamily="18" charset="-122"/>
                <a:ea typeface="思源宋体 Heavy" panose="02020900000000000000" pitchFamily="18" charset="-122"/>
              </a:rPr>
              <a:t>效果预览</a:t>
            </a:r>
            <a:endParaRPr lang="zh-CN" sz="2800" b="1" dirty="0">
              <a:solidFill>
                <a:schemeClr val="bg1"/>
              </a:solidFill>
              <a:latin typeface="思源宋体 Heavy" panose="02020900000000000000" pitchFamily="18" charset="-122"/>
              <a:ea typeface="思源宋体 Heavy" panose="02020900000000000000" pitchFamily="18" charset="-122"/>
            </a:endParaRPr>
          </a:p>
        </p:txBody>
      </p:sp>
      <p:sp>
        <p:nvSpPr>
          <p:cNvPr id="38" name="íṧlíḑè"/>
          <p:cNvSpPr/>
          <p:nvPr/>
        </p:nvSpPr>
        <p:spPr>
          <a:xfrm>
            <a:off x="6495415" y="1435735"/>
            <a:ext cx="4354830" cy="4836160"/>
          </a:xfrm>
          <a:prstGeom prst="rect">
            <a:avLst/>
          </a:prstGeom>
          <a:solidFill>
            <a:srgbClr val="F19490"/>
          </a:solidFill>
          <a:ln w="3175">
            <a:noFill/>
            <a:prstDash val="solid"/>
            <a:round/>
          </a:ln>
          <a:effectLst>
            <a:reflection blurRad="6350" stA="20000" endPos="38000" dist="381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p>
            <a:pPr algn="ctr" defTabSz="914400"/>
            <a:endParaRPr lang="zh-CN" altLang="en-US" b="1" i="1">
              <a:solidFill>
                <a:schemeClr val="bg1"/>
              </a:solidFill>
              <a:latin typeface="思源宋体 Heavy" panose="02020900000000000000" pitchFamily="18" charset="-122"/>
              <a:ea typeface="思源宋体 Heavy" panose="02020900000000000000" pitchFamily="18" charset="-122"/>
            </a:endParaRPr>
          </a:p>
        </p:txBody>
      </p:sp>
      <p:sp>
        <p:nvSpPr>
          <p:cNvPr id="41" name="ïŝḷiḋê"/>
          <p:cNvSpPr/>
          <p:nvPr/>
        </p:nvSpPr>
        <p:spPr>
          <a:xfrm>
            <a:off x="1123950" y="1179195"/>
            <a:ext cx="1638258" cy="461521"/>
          </a:xfrm>
          <a:prstGeom prst="rect">
            <a:avLst/>
          </a:prstGeom>
          <a:solidFill>
            <a:srgbClr val="F19490"/>
          </a:solidFill>
          <a:ln w="19050">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p>
            <a:pPr algn="ctr" defTabSz="914400"/>
            <a:r>
              <a:rPr lang="en-US" altLang="zh-CN" sz="2000" b="1" i="1" dirty="0">
                <a:solidFill>
                  <a:schemeClr val="bg1"/>
                </a:solidFill>
                <a:latin typeface="思源宋体 Heavy" panose="02020900000000000000" pitchFamily="18" charset="-122"/>
                <a:ea typeface="思源宋体 Heavy" panose="02020900000000000000" pitchFamily="18" charset="-122"/>
              </a:rPr>
              <a:t>before</a:t>
            </a:r>
            <a:endParaRPr lang="en-US" altLang="zh-CN" sz="2000" b="1" i="1" dirty="0">
              <a:solidFill>
                <a:schemeClr val="bg1"/>
              </a:solidFill>
              <a:latin typeface="思源宋体 Heavy" panose="02020900000000000000" pitchFamily="18" charset="-122"/>
              <a:ea typeface="思源宋体 Heavy" panose="02020900000000000000" pitchFamily="18" charset="-122"/>
            </a:endParaRPr>
          </a:p>
        </p:txBody>
      </p:sp>
      <p:pic>
        <p:nvPicPr>
          <p:cNvPr id="42" name="图片 34" descr="65A493ED01CBD2091F646A806948365A"/>
          <p:cNvPicPr>
            <a:picLocks noChangeAspect="1"/>
          </p:cNvPicPr>
          <p:nvPr/>
        </p:nvPicPr>
        <p:blipFill>
          <a:blip r:embed="rId3"/>
          <a:srcRect t="7284" r="5336" b="13901"/>
          <a:stretch>
            <a:fillRect/>
          </a:stretch>
        </p:blipFill>
        <p:spPr>
          <a:xfrm>
            <a:off x="7147560" y="1435100"/>
            <a:ext cx="3096260" cy="4836795"/>
          </a:xfrm>
          <a:prstGeom prst="rect">
            <a:avLst/>
          </a:prstGeom>
        </p:spPr>
      </p:pic>
      <p:sp>
        <p:nvSpPr>
          <p:cNvPr id="39" name="ïŝḷiḋê"/>
          <p:cNvSpPr/>
          <p:nvPr/>
        </p:nvSpPr>
        <p:spPr>
          <a:xfrm>
            <a:off x="9404858" y="1192277"/>
            <a:ext cx="1638300" cy="434975"/>
          </a:xfrm>
          <a:prstGeom prst="rect">
            <a:avLst/>
          </a:prstGeom>
          <a:solidFill>
            <a:srgbClr val="F19490"/>
          </a:solidFill>
          <a:ln w="19050">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p>
            <a:pPr algn="ctr" defTabSz="914400"/>
            <a:r>
              <a:rPr lang="en-US" altLang="zh-CN" sz="2000" b="1" i="1" dirty="0">
                <a:solidFill>
                  <a:schemeClr val="bg1"/>
                </a:solidFill>
                <a:latin typeface="思源宋体 Heavy" panose="02020900000000000000" pitchFamily="18" charset="-122"/>
                <a:ea typeface="思源宋体 Heavy" panose="02020900000000000000" pitchFamily="18" charset="-122"/>
              </a:rPr>
              <a:t>after</a:t>
            </a:r>
            <a:endParaRPr lang="en-US" altLang="zh-CN" sz="2000" b="1" i="1" dirty="0">
              <a:solidFill>
                <a:schemeClr val="bg1"/>
              </a:solidFill>
              <a:latin typeface="思源宋体 Heavy" panose="02020900000000000000" pitchFamily="18" charset="-122"/>
              <a:ea typeface="思源宋体 Heavy" panose="02020900000000000000" pitchFamily="18"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000"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000" fill="hold">
                                          <p:stCondLst>
                                            <p:cond delay="0"/>
                                          </p:stCondLst>
                                        </p:cTn>
                                        <p:tgtEl>
                                          <p:spTgt spid="42"/>
                                        </p:tgtEl>
                                        <p:attrNameLst>
                                          <p:attrName>style.visibility</p:attrName>
                                        </p:attrNameLst>
                                      </p:cBhvr>
                                      <p:to>
                                        <p:strVal val="visible"/>
                                      </p:to>
                                    </p:set>
                                    <p:animEffect transition="in" filter="fade">
                                      <p:cBhvr>
                                        <p:cTn id="11" dur="1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zh-CN" altLang="en-US" sz="2000" b="1" dirty="0">
                  <a:solidFill>
                    <a:srgbClr val="5C5C6A"/>
                  </a:solidFill>
                  <a:latin typeface="幼圆" panose="02010509060101010101" pitchFamily="49" charset="-122"/>
                  <a:ea typeface="幼圆" panose="02010509060101010101" pitchFamily="49" charset="-122"/>
                  <a:sym typeface="+mn-ea"/>
                </a:rPr>
                <a:t>常见问题</a:t>
              </a:r>
              <a:endParaRPr lang="zh-CN" sz="2000" b="1" dirty="0">
                <a:solidFill>
                  <a:srgbClr val="5C5C6A"/>
                </a:solidFill>
                <a:latin typeface="Arial" panose="020B0604020202020204" pitchFamily="34" charset="0"/>
                <a:cs typeface="Arial" panose="020B0604020202020204" pitchFamily="34" charset="0"/>
              </a:endParaRPr>
            </a:p>
          </p:txBody>
        </p:sp>
      </p:grpSp>
      <p:grpSp>
        <p:nvGrpSpPr>
          <p:cNvPr id="5" name="组合 4"/>
          <p:cNvGrpSpPr/>
          <p:nvPr/>
        </p:nvGrpSpPr>
        <p:grpSpPr>
          <a:xfrm>
            <a:off x="1499235" y="1181736"/>
            <a:ext cx="5963920" cy="4734560"/>
            <a:chOff x="5558111" y="518856"/>
            <a:chExt cx="5704277" cy="4216625"/>
          </a:xfrm>
        </p:grpSpPr>
        <p:sp>
          <p:nvSpPr>
            <p:cNvPr id="18" name="文本框 17"/>
            <p:cNvSpPr txBox="1"/>
            <p:nvPr/>
          </p:nvSpPr>
          <p:spPr>
            <a:xfrm>
              <a:off x="6636166" y="518856"/>
              <a:ext cx="3093866" cy="519726"/>
            </a:xfrm>
            <a:prstGeom prst="rect">
              <a:avLst/>
            </a:prstGeom>
            <a:solidFill>
              <a:srgbClr val="F19490"/>
            </a:solidFill>
          </p:spPr>
          <p:txBody>
            <a:bodyPr wrap="square" rtlCol="0">
              <a:spAutoFit/>
            </a:bodyPr>
            <a:lstStyle/>
            <a:p>
              <a:pPr algn="ctr"/>
              <a:r>
                <a:rPr lang="zh-CN" sz="32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解决思路</a:t>
              </a:r>
              <a:endParaRPr lang="zh-CN" sz="32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TextBox 38"/>
            <p:cNvSpPr txBox="1"/>
            <p:nvPr/>
          </p:nvSpPr>
          <p:spPr>
            <a:xfrm>
              <a:off x="5558111" y="1281762"/>
              <a:ext cx="5704277" cy="3453719"/>
            </a:xfrm>
            <a:prstGeom prst="rect">
              <a:avLst/>
            </a:prstGeom>
            <a:noFill/>
          </p:spPr>
          <p:txBody>
            <a:bodyPr wrap="square" lIns="0" tIns="0" rIns="0" bIns="0" rtlCol="0">
              <a:spAutoFit/>
            </a:bodyPr>
            <a:lstStyle/>
            <a:p>
              <a:pPr indent="0" algn="l">
                <a:buFont typeface="Arial" panose="020B0604020202020204" pitchFamily="34" charset="0"/>
                <a:buNone/>
              </a:pPr>
              <a:r>
                <a:rPr lang="zh-CN" sz="28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OpenCv官方例子中，人脸检测存在以下问题：</a:t>
              </a:r>
              <a:endParaRPr lang="zh-CN" sz="28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endParaRPr>
            </a:p>
            <a:p>
              <a:pPr indent="0" algn="l">
                <a:buFont typeface="Arial" panose="020B0604020202020204" pitchFamily="34" charset="0"/>
                <a:buNone/>
              </a:pPr>
              <a:r>
                <a:rPr lang="en-US" altLang="zh-CN" sz="28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1. </a:t>
              </a:r>
              <a:r>
                <a:rPr lang="zh-CN" sz="28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竖屏时Camera的预览图像总是会左旋90度并且不能全屏。</a:t>
              </a:r>
              <a:endParaRPr lang="zh-CN" sz="28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endParaRPr>
            </a:p>
            <a:p>
              <a:pPr indent="0" algn="l">
                <a:buFont typeface="Arial" panose="020B0604020202020204" pitchFamily="34" charset="0"/>
                <a:buNone/>
              </a:pPr>
              <a:r>
                <a:rPr lang="en-US" altLang="zh-CN" sz="28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2. </a:t>
              </a:r>
              <a:r>
                <a:rPr lang="zh-CN" sz="28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只能在横屏条件下进行人脸检测</a:t>
              </a:r>
              <a:endParaRPr lang="zh-CN" sz="28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endParaRPr>
            </a:p>
            <a:p>
              <a:pPr indent="0" algn="l">
                <a:buFont typeface="Arial" panose="020B0604020202020204" pitchFamily="34" charset="0"/>
                <a:buNone/>
              </a:pPr>
              <a:r>
                <a:rPr lang="en-US" altLang="zh-CN" sz="28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3. </a:t>
              </a:r>
              <a:r>
                <a:rPr lang="zh-CN" sz="28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只能用后置摄像头。</a:t>
              </a:r>
              <a:endParaRPr lang="zh-CN" sz="28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endParaRPr>
            </a:p>
            <a:p>
              <a:pPr indent="0" algn="l">
                <a:buFont typeface="Arial" panose="020B0604020202020204" pitchFamily="34" charset="0"/>
                <a:buNone/>
              </a:pPr>
              <a:r>
                <a:rPr lang="zh-CN" sz="28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考虑对这些方面进行优化。</a:t>
              </a:r>
              <a:endParaRPr lang="zh-CN" sz="28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endParaRPr>
            </a:p>
            <a:p>
              <a:pPr indent="0" algn="l">
                <a:buFont typeface="Arial" panose="020B0604020202020204" pitchFamily="34" charset="0"/>
                <a:buNone/>
              </a:pPr>
              <a:r>
                <a:rPr lang="zh-CN" sz="28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优化后：增加了前后置切换，实现竖屏模式下能进行较好的人脸检测。</a:t>
              </a:r>
              <a:endParaRPr lang="zh-CN" sz="28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endParaRPr>
            </a:p>
          </p:txBody>
        </p:sp>
      </p:grpSp>
      <p:grpSp>
        <p:nvGrpSpPr>
          <p:cNvPr id="21" name="组合 20"/>
          <p:cNvGrpSpPr/>
          <p:nvPr/>
        </p:nvGrpSpPr>
        <p:grpSpPr>
          <a:xfrm rot="16209276">
            <a:off x="7444967" y="1822746"/>
            <a:ext cx="5248569" cy="4390338"/>
            <a:chOff x="-792643" y="1351314"/>
            <a:chExt cx="4275339" cy="3576248"/>
          </a:xfrm>
        </p:grpSpPr>
        <p:grpSp>
          <p:nvGrpSpPr>
            <p:cNvPr id="23" name="组合 22"/>
            <p:cNvGrpSpPr/>
            <p:nvPr/>
          </p:nvGrpSpPr>
          <p:grpSpPr>
            <a:xfrm rot="3085778">
              <a:off x="933122" y="1458968"/>
              <a:ext cx="2657228" cy="2441920"/>
              <a:chOff x="2682435" y="1390960"/>
              <a:chExt cx="5360790" cy="4926420"/>
            </a:xfrm>
          </p:grpSpPr>
          <p:grpSp>
            <p:nvGrpSpPr>
              <p:cNvPr id="35" name="组合 34"/>
              <p:cNvGrpSpPr/>
              <p:nvPr/>
            </p:nvGrpSpPr>
            <p:grpSpPr>
              <a:xfrm rot="309009">
                <a:off x="2682435" y="1390960"/>
                <a:ext cx="5360790" cy="3715617"/>
                <a:chOff x="12257" y="4311304"/>
                <a:chExt cx="5666789" cy="3927709"/>
              </a:xfrm>
            </p:grpSpPr>
            <p:grpSp>
              <p:nvGrpSpPr>
                <p:cNvPr id="37" name="组合 36"/>
                <p:cNvGrpSpPr/>
                <p:nvPr/>
              </p:nvGrpSpPr>
              <p:grpSpPr>
                <a:xfrm>
                  <a:off x="563242" y="4311304"/>
                  <a:ext cx="5115804" cy="3551491"/>
                  <a:chOff x="2435680" y="1515442"/>
                  <a:chExt cx="2790502" cy="1937221"/>
                </a:xfrm>
              </p:grpSpPr>
              <p:grpSp>
                <p:nvGrpSpPr>
                  <p:cNvPr id="39" name="组合 38"/>
                  <p:cNvGrpSpPr/>
                  <p:nvPr/>
                </p:nvGrpSpPr>
                <p:grpSpPr>
                  <a:xfrm rot="7578518">
                    <a:off x="2931341" y="1571066"/>
                    <a:ext cx="1385936" cy="2377258"/>
                    <a:chOff x="1970467" y="-319858"/>
                    <a:chExt cx="1385936" cy="2377258"/>
                  </a:xfrm>
                </p:grpSpPr>
                <p:sp>
                  <p:nvSpPr>
                    <p:cNvPr id="43" name="等腰三角形 42"/>
                    <p:cNvSpPr/>
                    <p:nvPr/>
                  </p:nvSpPr>
                  <p:spPr>
                    <a:xfrm>
                      <a:off x="1974273" y="865909"/>
                      <a:ext cx="1382130" cy="1191491"/>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等腰三角形 43"/>
                    <p:cNvSpPr/>
                    <p:nvPr/>
                  </p:nvSpPr>
                  <p:spPr>
                    <a:xfrm rot="10800000">
                      <a:off x="1970467" y="-319858"/>
                      <a:ext cx="1382130" cy="119149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rot="7578518">
                    <a:off x="3343626" y="1015016"/>
                    <a:ext cx="1382130" cy="2382982"/>
                    <a:chOff x="1974273" y="865909"/>
                    <a:chExt cx="1382130" cy="2382982"/>
                  </a:xfrm>
                </p:grpSpPr>
                <p:sp>
                  <p:nvSpPr>
                    <p:cNvPr id="41" name="等腰三角形 40"/>
                    <p:cNvSpPr/>
                    <p:nvPr/>
                  </p:nvSpPr>
                  <p:spPr>
                    <a:xfrm>
                      <a:off x="1974273" y="865909"/>
                      <a:ext cx="1382130" cy="1191491"/>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等腰三角形 41"/>
                    <p:cNvSpPr/>
                    <p:nvPr/>
                  </p:nvSpPr>
                  <p:spPr>
                    <a:xfrm rot="10800000">
                      <a:off x="1974273" y="2057400"/>
                      <a:ext cx="1382130" cy="119149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8" name="等腰三角形 37"/>
                <p:cNvSpPr/>
                <p:nvPr/>
              </p:nvSpPr>
              <p:spPr>
                <a:xfrm rot="18378518">
                  <a:off x="-162491" y="5879914"/>
                  <a:ext cx="2533847" cy="218435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等腰三角形 35"/>
              <p:cNvSpPr/>
              <p:nvPr/>
            </p:nvSpPr>
            <p:spPr>
              <a:xfrm rot="7887527">
                <a:off x="4020032" y="4085669"/>
                <a:ext cx="2397022" cy="2066399"/>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rot="3085778">
              <a:off x="-900297" y="2377988"/>
              <a:ext cx="2657228" cy="2441920"/>
              <a:chOff x="2682435" y="1390960"/>
              <a:chExt cx="5360790" cy="4926420"/>
            </a:xfrm>
          </p:grpSpPr>
          <p:grpSp>
            <p:nvGrpSpPr>
              <p:cNvPr id="25" name="组合 24"/>
              <p:cNvGrpSpPr/>
              <p:nvPr/>
            </p:nvGrpSpPr>
            <p:grpSpPr>
              <a:xfrm rot="309009">
                <a:off x="2682435" y="1390960"/>
                <a:ext cx="5360790" cy="3715617"/>
                <a:chOff x="12257" y="4311304"/>
                <a:chExt cx="5666789" cy="3927709"/>
              </a:xfrm>
            </p:grpSpPr>
            <p:grpSp>
              <p:nvGrpSpPr>
                <p:cNvPr id="27" name="组合 26"/>
                <p:cNvGrpSpPr/>
                <p:nvPr/>
              </p:nvGrpSpPr>
              <p:grpSpPr>
                <a:xfrm>
                  <a:off x="563242" y="4311304"/>
                  <a:ext cx="5115804" cy="3551491"/>
                  <a:chOff x="2435680" y="1515442"/>
                  <a:chExt cx="2790502" cy="1937221"/>
                </a:xfrm>
              </p:grpSpPr>
              <p:grpSp>
                <p:nvGrpSpPr>
                  <p:cNvPr id="29" name="组合 28"/>
                  <p:cNvGrpSpPr/>
                  <p:nvPr/>
                </p:nvGrpSpPr>
                <p:grpSpPr>
                  <a:xfrm rot="7578518">
                    <a:off x="2931341" y="1571066"/>
                    <a:ext cx="1385936" cy="2377258"/>
                    <a:chOff x="1970467" y="-319858"/>
                    <a:chExt cx="1385936" cy="2377258"/>
                  </a:xfrm>
                </p:grpSpPr>
                <p:sp>
                  <p:nvSpPr>
                    <p:cNvPr id="33" name="等腰三角形 32"/>
                    <p:cNvSpPr/>
                    <p:nvPr/>
                  </p:nvSpPr>
                  <p:spPr>
                    <a:xfrm>
                      <a:off x="1974273" y="865909"/>
                      <a:ext cx="1382130" cy="1191491"/>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rot="10800000">
                      <a:off x="1970467" y="-319858"/>
                      <a:ext cx="1382130" cy="119149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rot="7578518">
                    <a:off x="3343626" y="1015016"/>
                    <a:ext cx="1382130" cy="2382982"/>
                    <a:chOff x="1974273" y="865909"/>
                    <a:chExt cx="1382130" cy="2382982"/>
                  </a:xfrm>
                </p:grpSpPr>
                <p:sp>
                  <p:nvSpPr>
                    <p:cNvPr id="31" name="等腰三角形 30"/>
                    <p:cNvSpPr/>
                    <p:nvPr/>
                  </p:nvSpPr>
                  <p:spPr>
                    <a:xfrm>
                      <a:off x="1974273" y="865909"/>
                      <a:ext cx="1382130" cy="1191491"/>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nvSpPr>
                  <p:spPr>
                    <a:xfrm rot="10800000">
                      <a:off x="1974273" y="2057400"/>
                      <a:ext cx="1382130" cy="119149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8" name="等腰三角形 27"/>
                <p:cNvSpPr/>
                <p:nvPr/>
              </p:nvSpPr>
              <p:spPr>
                <a:xfrm rot="18378518">
                  <a:off x="-162491" y="5879914"/>
                  <a:ext cx="2533847" cy="218435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等腰三角形 25"/>
              <p:cNvSpPr/>
              <p:nvPr/>
            </p:nvSpPr>
            <p:spPr>
              <a:xfrm rot="7887527">
                <a:off x="4020032" y="4085669"/>
                <a:ext cx="2397022" cy="2066399"/>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zh-CN" altLang="en-US" sz="2000" b="1" dirty="0">
                  <a:solidFill>
                    <a:srgbClr val="5C5C6A"/>
                  </a:solidFill>
                  <a:latin typeface="Arial" panose="020B0604020202020204" pitchFamily="34" charset="0"/>
                  <a:cs typeface="Arial" panose="020B0604020202020204" pitchFamily="34" charset="0"/>
                </a:rPr>
                <a:t>常见问题</a:t>
              </a:r>
              <a:endParaRPr lang="zh-CN" altLang="en-US" sz="2000" b="1" dirty="0">
                <a:solidFill>
                  <a:srgbClr val="5C5C6A"/>
                </a:solidFill>
                <a:latin typeface="Arial" panose="020B0604020202020204" pitchFamily="34" charset="0"/>
                <a:cs typeface="Arial" panose="020B0604020202020204" pitchFamily="34" charset="0"/>
              </a:endParaRPr>
            </a:p>
          </p:txBody>
        </p:sp>
      </p:grpSp>
      <p:grpSp>
        <p:nvGrpSpPr>
          <p:cNvPr id="6" name="组合 5"/>
          <p:cNvGrpSpPr/>
          <p:nvPr/>
        </p:nvGrpSpPr>
        <p:grpSpPr>
          <a:xfrm rot="19115053">
            <a:off x="8944788" y="3452340"/>
            <a:ext cx="3262114" cy="2997794"/>
            <a:chOff x="2682435" y="1390960"/>
            <a:chExt cx="5360790" cy="4926420"/>
          </a:xfrm>
        </p:grpSpPr>
        <p:grpSp>
          <p:nvGrpSpPr>
            <p:cNvPr id="18" name="组合 17"/>
            <p:cNvGrpSpPr/>
            <p:nvPr/>
          </p:nvGrpSpPr>
          <p:grpSpPr>
            <a:xfrm rot="309009">
              <a:off x="2682435" y="1390960"/>
              <a:ext cx="5360790" cy="3715617"/>
              <a:chOff x="12257" y="4311304"/>
              <a:chExt cx="5666789" cy="3927709"/>
            </a:xfrm>
          </p:grpSpPr>
          <p:grpSp>
            <p:nvGrpSpPr>
              <p:cNvPr id="20" name="组合 19"/>
              <p:cNvGrpSpPr/>
              <p:nvPr/>
            </p:nvGrpSpPr>
            <p:grpSpPr>
              <a:xfrm>
                <a:off x="563242" y="4311304"/>
                <a:ext cx="5115804" cy="3551491"/>
                <a:chOff x="2435680" y="1515442"/>
                <a:chExt cx="2790502" cy="1937221"/>
              </a:xfrm>
            </p:grpSpPr>
            <p:grpSp>
              <p:nvGrpSpPr>
                <p:cNvPr id="22" name="组合 21"/>
                <p:cNvGrpSpPr/>
                <p:nvPr/>
              </p:nvGrpSpPr>
              <p:grpSpPr>
                <a:xfrm rot="7578518">
                  <a:off x="2931341" y="1571066"/>
                  <a:ext cx="1385936" cy="2377258"/>
                  <a:chOff x="1970467" y="-319858"/>
                  <a:chExt cx="1385936" cy="2377258"/>
                </a:xfrm>
              </p:grpSpPr>
              <p:sp>
                <p:nvSpPr>
                  <p:cNvPr id="26" name="等腰三角形 25"/>
                  <p:cNvSpPr/>
                  <p:nvPr/>
                </p:nvSpPr>
                <p:spPr>
                  <a:xfrm>
                    <a:off x="1974273" y="865909"/>
                    <a:ext cx="1382130" cy="1191491"/>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p:nvPr/>
                </p:nvSpPr>
                <p:spPr>
                  <a:xfrm rot="10800000">
                    <a:off x="1970467" y="-319858"/>
                    <a:ext cx="1382130" cy="119149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rot="7578518">
                  <a:off x="3343626" y="1015016"/>
                  <a:ext cx="1382130" cy="2382982"/>
                  <a:chOff x="1974273" y="865909"/>
                  <a:chExt cx="1382130" cy="2382982"/>
                </a:xfrm>
              </p:grpSpPr>
              <p:sp>
                <p:nvSpPr>
                  <p:cNvPr id="24" name="等腰三角形 23"/>
                  <p:cNvSpPr/>
                  <p:nvPr/>
                </p:nvSpPr>
                <p:spPr>
                  <a:xfrm>
                    <a:off x="1974273" y="865909"/>
                    <a:ext cx="1382130" cy="1191491"/>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rot="10800000">
                    <a:off x="1974273" y="2057400"/>
                    <a:ext cx="1382130" cy="119149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1" name="等腰三角形 20"/>
              <p:cNvSpPr/>
              <p:nvPr/>
            </p:nvSpPr>
            <p:spPr>
              <a:xfrm rot="18378518">
                <a:off x="-162491" y="5879914"/>
                <a:ext cx="2533847" cy="218435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等腰三角形 18"/>
            <p:cNvSpPr/>
            <p:nvPr/>
          </p:nvSpPr>
          <p:spPr>
            <a:xfrm rot="7887527">
              <a:off x="4020032" y="4085669"/>
              <a:ext cx="2397022" cy="2066399"/>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rot="19115053">
            <a:off x="7530529" y="1118831"/>
            <a:ext cx="3262114" cy="2997794"/>
            <a:chOff x="2682435" y="1390960"/>
            <a:chExt cx="5360790" cy="4926420"/>
          </a:xfrm>
        </p:grpSpPr>
        <p:grpSp>
          <p:nvGrpSpPr>
            <p:cNvPr id="29" name="组合 28"/>
            <p:cNvGrpSpPr/>
            <p:nvPr/>
          </p:nvGrpSpPr>
          <p:grpSpPr>
            <a:xfrm rot="309009">
              <a:off x="2682435" y="1390960"/>
              <a:ext cx="5360790" cy="3715617"/>
              <a:chOff x="12257" y="4311304"/>
              <a:chExt cx="5666789" cy="3927709"/>
            </a:xfrm>
          </p:grpSpPr>
          <p:grpSp>
            <p:nvGrpSpPr>
              <p:cNvPr id="31" name="组合 30"/>
              <p:cNvGrpSpPr/>
              <p:nvPr/>
            </p:nvGrpSpPr>
            <p:grpSpPr>
              <a:xfrm>
                <a:off x="563242" y="4311304"/>
                <a:ext cx="5115804" cy="3551491"/>
                <a:chOff x="2435680" y="1515442"/>
                <a:chExt cx="2790502" cy="1937221"/>
              </a:xfrm>
            </p:grpSpPr>
            <p:grpSp>
              <p:nvGrpSpPr>
                <p:cNvPr id="33" name="组合 32"/>
                <p:cNvGrpSpPr/>
                <p:nvPr/>
              </p:nvGrpSpPr>
              <p:grpSpPr>
                <a:xfrm rot="7578518">
                  <a:off x="2931341" y="1571066"/>
                  <a:ext cx="1385936" cy="2377258"/>
                  <a:chOff x="1970467" y="-319858"/>
                  <a:chExt cx="1385936" cy="2377258"/>
                </a:xfrm>
              </p:grpSpPr>
              <p:sp>
                <p:nvSpPr>
                  <p:cNvPr id="37" name="等腰三角形 36"/>
                  <p:cNvSpPr/>
                  <p:nvPr/>
                </p:nvSpPr>
                <p:spPr>
                  <a:xfrm>
                    <a:off x="1974273" y="865909"/>
                    <a:ext cx="1382130" cy="1191491"/>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等腰三角形 37"/>
                  <p:cNvSpPr/>
                  <p:nvPr/>
                </p:nvSpPr>
                <p:spPr>
                  <a:xfrm rot="10800000">
                    <a:off x="1970467" y="-319858"/>
                    <a:ext cx="1382130" cy="119149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rot="7578518">
                  <a:off x="3343626" y="1015016"/>
                  <a:ext cx="1382130" cy="2382982"/>
                  <a:chOff x="1974273" y="865909"/>
                  <a:chExt cx="1382130" cy="2382982"/>
                </a:xfrm>
              </p:grpSpPr>
              <p:sp>
                <p:nvSpPr>
                  <p:cNvPr id="35" name="等腰三角形 34"/>
                  <p:cNvSpPr/>
                  <p:nvPr/>
                </p:nvSpPr>
                <p:spPr>
                  <a:xfrm>
                    <a:off x="1974273" y="865909"/>
                    <a:ext cx="1382130" cy="1191491"/>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rot="10800000">
                    <a:off x="1974273" y="2057400"/>
                    <a:ext cx="1382130" cy="119149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2" name="等腰三角形 31"/>
              <p:cNvSpPr/>
              <p:nvPr/>
            </p:nvSpPr>
            <p:spPr>
              <a:xfrm rot="18378518">
                <a:off x="-162491" y="5879914"/>
                <a:ext cx="2533847" cy="218435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等腰三角形 29"/>
            <p:cNvSpPr/>
            <p:nvPr/>
          </p:nvSpPr>
          <p:spPr>
            <a:xfrm rot="7887527">
              <a:off x="4020032" y="4085669"/>
              <a:ext cx="2397022" cy="2066399"/>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468120" y="1923416"/>
            <a:ext cx="5963920" cy="3010535"/>
            <a:chOff x="5558111" y="518856"/>
            <a:chExt cx="5704277" cy="2681199"/>
          </a:xfrm>
        </p:grpSpPr>
        <p:sp>
          <p:nvSpPr>
            <p:cNvPr id="7" name="文本框 6"/>
            <p:cNvSpPr txBox="1"/>
            <p:nvPr/>
          </p:nvSpPr>
          <p:spPr>
            <a:xfrm>
              <a:off x="6636166" y="518856"/>
              <a:ext cx="3093866" cy="519726"/>
            </a:xfrm>
            <a:prstGeom prst="rect">
              <a:avLst/>
            </a:prstGeom>
            <a:solidFill>
              <a:srgbClr val="F19490"/>
            </a:solidFill>
          </p:spPr>
          <p:txBody>
            <a:bodyPr wrap="square" rtlCol="0">
              <a:spAutoFit/>
            </a:bodyPr>
            <a:p>
              <a:pPr algn="ctr"/>
              <a:r>
                <a:rPr lang="zh-CN" sz="32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解决思路</a:t>
              </a:r>
              <a:endParaRPr lang="zh-CN" sz="32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TextBox 38"/>
            <p:cNvSpPr txBox="1"/>
            <p:nvPr/>
          </p:nvSpPr>
          <p:spPr>
            <a:xfrm>
              <a:off x="5558111" y="1281762"/>
              <a:ext cx="5704277" cy="1918293"/>
            </a:xfrm>
            <a:prstGeom prst="rect">
              <a:avLst/>
            </a:prstGeom>
            <a:noFill/>
          </p:spPr>
          <p:txBody>
            <a:bodyPr wrap="square" lIns="0" tIns="0" rIns="0" bIns="0" rtlCol="0">
              <a:spAutoFit/>
            </a:bodyPr>
            <a:p>
              <a:pPr indent="0" algn="l">
                <a:buFont typeface="Arial" panose="020B0604020202020204" pitchFamily="34" charset="0"/>
                <a:buNone/>
              </a:pPr>
              <a:r>
                <a:rPr lang="zh-CN" sz="28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竖屏不能人脸识别的问题，其实就是绿框和图片不能同时旋转导致的。</a:t>
              </a:r>
              <a:endParaRPr lang="zh-CN" sz="28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endParaRPr>
            </a:p>
            <a:p>
              <a:pPr indent="0" algn="l">
                <a:buFont typeface="Arial" panose="020B0604020202020204" pitchFamily="34" charset="0"/>
                <a:buNone/>
              </a:pPr>
              <a:r>
                <a:rPr lang="zh-CN" sz="28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改进思路为：</a:t>
              </a:r>
              <a:endParaRPr lang="zh-CN" sz="28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endParaRPr>
            </a:p>
            <a:p>
              <a:pPr indent="0" algn="l">
                <a:buFont typeface="Arial" panose="020B0604020202020204" pitchFamily="34" charset="0"/>
                <a:buNone/>
              </a:pPr>
              <a:r>
                <a:rPr lang="zh-CN" sz="28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        在竖屏状态下，旋转成横屏状态识别好后，再整体旋转回来。</a:t>
              </a:r>
              <a:endParaRPr lang="zh-CN" sz="28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en-US" sz="2000" b="1" dirty="0">
                  <a:solidFill>
                    <a:srgbClr val="5C5C6A"/>
                  </a:solidFill>
                  <a:latin typeface="Arial" panose="020B0604020202020204" pitchFamily="34" charset="0"/>
                  <a:cs typeface="Arial" panose="020B0604020202020204" pitchFamily="34" charset="0"/>
                  <a:sym typeface="+mn-ea"/>
                </a:rPr>
                <a:t>Opencv</a:t>
              </a:r>
              <a:r>
                <a:rPr lang="zh-CN" altLang="en-US" sz="2000" b="1" dirty="0">
                  <a:solidFill>
                    <a:srgbClr val="5C5C6A"/>
                  </a:solidFill>
                  <a:latin typeface="Arial" panose="020B0604020202020204" pitchFamily="34" charset="0"/>
                  <a:cs typeface="Arial" panose="020B0604020202020204" pitchFamily="34" charset="0"/>
                  <a:sym typeface="+mn-ea"/>
                </a:rPr>
                <a:t>简介</a:t>
              </a:r>
              <a:endParaRPr lang="zh-CN" altLang="en-US" sz="2000" b="1" dirty="0">
                <a:solidFill>
                  <a:srgbClr val="5C5C6A"/>
                </a:solidFill>
                <a:latin typeface="Arial" panose="020B0604020202020204" pitchFamily="34" charset="0"/>
                <a:cs typeface="Arial" panose="020B0604020202020204" pitchFamily="34" charset="0"/>
              </a:endParaRPr>
            </a:p>
          </p:txBody>
        </p:sp>
      </p:grpSp>
      <p:grpSp>
        <p:nvGrpSpPr>
          <p:cNvPr id="5" name="组合 4"/>
          <p:cNvGrpSpPr/>
          <p:nvPr/>
        </p:nvGrpSpPr>
        <p:grpSpPr>
          <a:xfrm rot="0">
            <a:off x="895350" y="957580"/>
            <a:ext cx="10401300" cy="5185410"/>
            <a:chOff x="811369" y="589628"/>
            <a:chExt cx="10401300" cy="5185410"/>
          </a:xfrm>
        </p:grpSpPr>
        <p:sp>
          <p:nvSpPr>
            <p:cNvPr id="6" name="矩形 5"/>
            <p:cNvSpPr/>
            <p:nvPr/>
          </p:nvSpPr>
          <p:spPr>
            <a:xfrm>
              <a:off x="811369" y="589628"/>
              <a:ext cx="10401300" cy="521335"/>
            </a:xfrm>
            <a:prstGeom prst="rect">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47B588"/>
                    </a:gs>
                    <a:gs pos="87500">
                      <a:srgbClr val="D5E2DD"/>
                    </a:gs>
                    <a:gs pos="75000">
                      <a:srgbClr val="C5DED1"/>
                    </a:gs>
                    <a:gs pos="50000">
                      <a:srgbClr val="49B48A"/>
                    </a:gs>
                    <a:gs pos="100000">
                      <a:srgbClr val="E5E6E8"/>
                    </a:gs>
                  </a:gsLst>
                  <a:lin ang="3600000" scaled="0"/>
                </a:gradFill>
                <a:cs typeface="+mn-ea"/>
                <a:sym typeface="+mn-lt"/>
              </a:endParaRPr>
            </a:p>
          </p:txBody>
        </p:sp>
        <p:sp>
          <p:nvSpPr>
            <p:cNvPr id="7" name="矩形 6"/>
            <p:cNvSpPr/>
            <p:nvPr/>
          </p:nvSpPr>
          <p:spPr>
            <a:xfrm>
              <a:off x="811369" y="1290668"/>
              <a:ext cx="10400665" cy="4484370"/>
            </a:xfrm>
            <a:prstGeom prst="rect">
              <a:avLst/>
            </a:prstGeom>
            <a:solidFill>
              <a:srgbClr val="FFB1B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latin typeface="思源宋体 Heavy" panose="02020900000000000000" pitchFamily="18" charset="-122"/>
                <a:ea typeface="思源宋体 Heavy" panose="02020900000000000000" pitchFamily="18" charset="-122"/>
                <a:cs typeface="+mn-ea"/>
                <a:sym typeface="+mn-lt"/>
              </a:endParaRPr>
            </a:p>
          </p:txBody>
        </p:sp>
      </p:grpSp>
      <p:pic>
        <p:nvPicPr>
          <p:cNvPr id="16" name="图片 1" descr="2Z5SA_Q$C0BLU6NP(WE%3R2"/>
          <p:cNvPicPr>
            <a:picLocks noChangeAspect="1"/>
          </p:cNvPicPr>
          <p:nvPr>
            <p:custDataLst>
              <p:tags r:id="rId1"/>
            </p:custDataLst>
          </p:nvPr>
        </p:nvPicPr>
        <p:blipFill>
          <a:blip r:embed="rId2"/>
          <a:stretch>
            <a:fillRect/>
          </a:stretch>
        </p:blipFill>
        <p:spPr>
          <a:xfrm>
            <a:off x="1627505" y="1713865"/>
            <a:ext cx="8951595" cy="4373245"/>
          </a:xfrm>
          <a:prstGeom prst="rect">
            <a:avLst/>
          </a:prstGeom>
        </p:spPr>
      </p:pic>
      <p:sp>
        <p:nvSpPr>
          <p:cNvPr id="17" name="文本框 16"/>
          <p:cNvSpPr txBox="1"/>
          <p:nvPr/>
        </p:nvSpPr>
        <p:spPr>
          <a:xfrm>
            <a:off x="2102485" y="1005205"/>
            <a:ext cx="8001000" cy="460375"/>
          </a:xfrm>
          <a:prstGeom prst="rect">
            <a:avLst/>
          </a:prstGeom>
          <a:noFill/>
        </p:spPr>
        <p:txBody>
          <a:bodyPr wrap="square" rtlCol="0">
            <a:spAutoFit/>
          </a:bodyPr>
          <a:p>
            <a:pPr algn="ctr"/>
            <a:r>
              <a:rPr lang="zh-CN" altLang="en-US" sz="2400">
                <a:solidFill>
                  <a:schemeClr val="bg1"/>
                </a:solidFill>
              </a:rPr>
              <a:t>1. 进入后选择 Android SDK 点击下载即可</a:t>
            </a:r>
            <a:endParaRPr lang="zh-CN" altLang="en-US" sz="2400">
              <a:solidFill>
                <a:schemeClr val="bg1"/>
              </a:solidFill>
            </a:endParaRPr>
          </a:p>
        </p:txBody>
      </p:sp>
      <p:sp>
        <p:nvSpPr>
          <p:cNvPr id="18" name="文本框 17"/>
          <p:cNvSpPr txBox="1"/>
          <p:nvPr/>
        </p:nvSpPr>
        <p:spPr>
          <a:xfrm>
            <a:off x="1675765" y="1018540"/>
            <a:ext cx="8855710" cy="460375"/>
          </a:xfrm>
          <a:prstGeom prst="rect">
            <a:avLst/>
          </a:prstGeom>
          <a:noFill/>
        </p:spPr>
        <p:txBody>
          <a:bodyPr wrap="square" rtlCol="0">
            <a:spAutoFit/>
          </a:bodyPr>
          <a:p>
            <a:pPr algn="ctr"/>
            <a:r>
              <a:rPr lang="zh-CN" altLang="en-US" sz="2400">
                <a:solidFill>
                  <a:schemeClr val="bg1"/>
                </a:solidFill>
              </a:rPr>
              <a:t>2. 下载成功后解压得到我们要的OpenCV 资源</a:t>
            </a:r>
            <a:endParaRPr lang="zh-CN" altLang="en-US" sz="2400">
              <a:solidFill>
                <a:schemeClr val="bg1"/>
              </a:solidFill>
            </a:endParaRPr>
          </a:p>
        </p:txBody>
      </p:sp>
      <p:pic>
        <p:nvPicPr>
          <p:cNvPr id="19" name="图片 6" descr="5)11]]MOW}E(Z0ZL33LH3MN"/>
          <p:cNvPicPr>
            <a:picLocks noChangeAspect="1"/>
          </p:cNvPicPr>
          <p:nvPr/>
        </p:nvPicPr>
        <p:blipFill>
          <a:blip r:embed="rId3"/>
          <a:stretch>
            <a:fillRect/>
          </a:stretch>
        </p:blipFill>
        <p:spPr>
          <a:xfrm>
            <a:off x="2019300" y="1713865"/>
            <a:ext cx="8152130" cy="4378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xit" presetSubtype="4" fill="hold" grpId="1" nodeType="clickEffect">
                                  <p:stCondLst>
                                    <p:cond delay="0"/>
                                  </p:stCondLst>
                                  <p:childTnLst>
                                    <p:animEffect transition="out" filter="wipe(down)">
                                      <p:cBhvr>
                                        <p:cTn id="15" dur="500"/>
                                        <p:tgtEl>
                                          <p:spTgt spid="17"/>
                                        </p:tgtEl>
                                      </p:cBhvr>
                                    </p:animEffect>
                                    <p:set>
                                      <p:cBhvr>
                                        <p:cTn id="16" dur="1" fill="hold">
                                          <p:stCondLst>
                                            <p:cond delay="499"/>
                                          </p:stCondLst>
                                        </p:cTn>
                                        <p:tgtEl>
                                          <p:spTgt spid="17"/>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par>
                          <p:cTn id="21" fill="hold">
                            <p:stCondLst>
                              <p:cond delay="1000"/>
                            </p:stCondLst>
                            <p:childTnLst>
                              <p:par>
                                <p:cTn id="22" presetID="22" presetClass="exit" presetSubtype="4" fill="hold" nodeType="afterEffect">
                                  <p:stCondLst>
                                    <p:cond delay="0"/>
                                  </p:stCondLst>
                                  <p:childTnLst>
                                    <p:animEffect transition="out" filter="wipe(down)">
                                      <p:cBhvr>
                                        <p:cTn id="23" dur="500"/>
                                        <p:tgtEl>
                                          <p:spTgt spid="16"/>
                                        </p:tgtEl>
                                      </p:cBhvr>
                                    </p:animEffect>
                                    <p:set>
                                      <p:cBhvr>
                                        <p:cTn id="24" dur="1" fill="hold">
                                          <p:stCondLst>
                                            <p:cond delay="499"/>
                                          </p:stCondLst>
                                        </p:cTn>
                                        <p:tgtEl>
                                          <p:spTgt spid="16"/>
                                        </p:tgtEl>
                                        <p:attrNameLst>
                                          <p:attrName>style.visibility</p:attrName>
                                        </p:attrNameLst>
                                      </p:cBhvr>
                                      <p:to>
                                        <p:strVal val="hidden"/>
                                      </p:to>
                                    </p:se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zh-CN" sz="2000" b="1" dirty="0">
                  <a:solidFill>
                    <a:srgbClr val="5C5C6A"/>
                  </a:solidFill>
                  <a:latin typeface="Arial" panose="020B0604020202020204" pitchFamily="34" charset="0"/>
                  <a:cs typeface="Arial" panose="020B0604020202020204" pitchFamily="34" charset="0"/>
                </a:rPr>
                <a:t>常见问题</a:t>
              </a:r>
              <a:endParaRPr lang="zh-CN" sz="2000" b="1" dirty="0">
                <a:solidFill>
                  <a:srgbClr val="5C5C6A"/>
                </a:solidFill>
                <a:latin typeface="Arial" panose="020B0604020202020204" pitchFamily="34" charset="0"/>
                <a:cs typeface="Arial" panose="020B0604020202020204" pitchFamily="34" charset="0"/>
              </a:endParaRPr>
            </a:p>
          </p:txBody>
        </p:sp>
      </p:grpSp>
      <p:sp>
        <p:nvSpPr>
          <p:cNvPr id="7" name="文本框 6"/>
          <p:cNvSpPr txBox="1"/>
          <p:nvPr/>
        </p:nvSpPr>
        <p:spPr>
          <a:xfrm>
            <a:off x="4478655" y="501015"/>
            <a:ext cx="3234690" cy="583565"/>
          </a:xfrm>
          <a:prstGeom prst="rect">
            <a:avLst/>
          </a:prstGeom>
          <a:solidFill>
            <a:srgbClr val="F19490"/>
          </a:solidFill>
        </p:spPr>
        <p:txBody>
          <a:bodyPr wrap="square" rtlCol="0">
            <a:spAutoFit/>
          </a:bodyPr>
          <a:p>
            <a:pPr algn="ctr"/>
            <a:r>
              <a:rPr lang="zh-CN" sz="32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解决思路</a:t>
            </a:r>
            <a:endParaRPr lang="zh-CN" sz="32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矩形 9"/>
          <p:cNvSpPr/>
          <p:nvPr/>
        </p:nvSpPr>
        <p:spPr>
          <a:xfrm>
            <a:off x="1463675" y="1268730"/>
            <a:ext cx="9265285" cy="5312410"/>
          </a:xfrm>
          <a:prstGeom prst="rect">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gradFill>
                <a:gsLst>
                  <a:gs pos="0">
                    <a:srgbClr val="47B588"/>
                  </a:gs>
                  <a:gs pos="87500">
                    <a:srgbClr val="D5E2DD"/>
                  </a:gs>
                  <a:gs pos="75000">
                    <a:srgbClr val="C5DED1"/>
                  </a:gs>
                  <a:gs pos="50000">
                    <a:srgbClr val="49B48A"/>
                  </a:gs>
                  <a:gs pos="100000">
                    <a:srgbClr val="E5E6E8"/>
                  </a:gs>
                </a:gsLst>
                <a:lin ang="3600000" scaled="0"/>
              </a:gradFill>
              <a:cs typeface="+mn-ea"/>
              <a:sym typeface="+mn-lt"/>
            </a:endParaRPr>
          </a:p>
        </p:txBody>
      </p:sp>
      <p:pic>
        <p:nvPicPr>
          <p:cNvPr id="9" name="图片 35" descr="03717556BFA37F3EDD649E97B77F1A9C"/>
          <p:cNvPicPr>
            <a:picLocks noChangeAspect="1"/>
          </p:cNvPicPr>
          <p:nvPr/>
        </p:nvPicPr>
        <p:blipFill>
          <a:blip r:embed="rId1"/>
          <a:srcRect t="16768" b="7572"/>
          <a:stretch>
            <a:fillRect/>
          </a:stretch>
        </p:blipFill>
        <p:spPr>
          <a:xfrm>
            <a:off x="1706245" y="1433830"/>
            <a:ext cx="8780145" cy="49828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zh-CN" sz="2000" b="1" dirty="0">
                  <a:solidFill>
                    <a:srgbClr val="5C5C6A"/>
                  </a:solidFill>
                  <a:latin typeface="Arial" panose="020B0604020202020204" pitchFamily="34" charset="0"/>
                  <a:cs typeface="Arial" panose="020B0604020202020204" pitchFamily="34" charset="0"/>
                </a:rPr>
                <a:t>常见问题</a:t>
              </a:r>
              <a:endParaRPr lang="zh-CN" sz="2000" b="1" dirty="0">
                <a:solidFill>
                  <a:srgbClr val="5C5C6A"/>
                </a:solidFill>
                <a:latin typeface="Arial" panose="020B0604020202020204" pitchFamily="34" charset="0"/>
                <a:cs typeface="Arial" panose="020B0604020202020204" pitchFamily="34" charset="0"/>
              </a:endParaRPr>
            </a:p>
          </p:txBody>
        </p:sp>
      </p:grpSp>
      <p:grpSp>
        <p:nvGrpSpPr>
          <p:cNvPr id="19" name="组合 18"/>
          <p:cNvGrpSpPr/>
          <p:nvPr/>
        </p:nvGrpSpPr>
        <p:grpSpPr>
          <a:xfrm>
            <a:off x="1313640" y="851852"/>
            <a:ext cx="9991090" cy="1230630"/>
            <a:chOff x="3272869" y="2431224"/>
            <a:chExt cx="9991090" cy="1230630"/>
          </a:xfrm>
        </p:grpSpPr>
        <p:sp>
          <p:nvSpPr>
            <p:cNvPr id="20" name="ïśḷíḋé"/>
            <p:cNvSpPr/>
            <p:nvPr/>
          </p:nvSpPr>
          <p:spPr bwMode="auto">
            <a:xfrm>
              <a:off x="3272869" y="2431224"/>
              <a:ext cx="631190" cy="631190"/>
            </a:xfrm>
            <a:prstGeom prst="ellipse">
              <a:avLst/>
            </a:prstGeom>
            <a:solidFill>
              <a:srgbClr val="F19490"/>
            </a:solidFill>
            <a:ln w="76200">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sz="1600">
                <a:solidFill>
                  <a:schemeClr val="lt1"/>
                </a:solidFill>
                <a:latin typeface="思源宋体 Heavy" panose="02020900000000000000" pitchFamily="18" charset="-122"/>
                <a:ea typeface="思源宋体 Heavy" panose="02020900000000000000" pitchFamily="18" charset="-122"/>
              </a:endParaRPr>
            </a:p>
          </p:txBody>
        </p:sp>
        <p:sp>
          <p:nvSpPr>
            <p:cNvPr id="21" name="TextBox 13"/>
            <p:cNvSpPr txBox="1"/>
            <p:nvPr/>
          </p:nvSpPr>
          <p:spPr>
            <a:xfrm>
              <a:off x="4091384" y="2431224"/>
              <a:ext cx="9172575" cy="1230630"/>
            </a:xfrm>
            <a:prstGeom prst="rect">
              <a:avLst/>
            </a:prstGeom>
            <a:noFill/>
          </p:spPr>
          <p:txBody>
            <a:bodyPr wrap="square" lIns="0" tIns="0" rIns="0" bIns="0" rtlCol="0" anchor="t" anchorCtr="0">
              <a:spAutoFit/>
            </a:bodyPr>
            <a:lstStyle/>
            <a:p>
              <a:pPr defTabSz="1216660">
                <a:lnSpc>
                  <a:spcPct val="120000"/>
                </a:lnSpc>
                <a:spcBef>
                  <a:spcPct val="20000"/>
                </a:spcBef>
                <a:defRPr/>
              </a:pPr>
              <a:r>
                <a:rPr lang="zh-CN" altLang="en-US" sz="2000" b="1" dirty="0">
                  <a:solidFill>
                    <a:schemeClr val="tx1">
                      <a:lumMod val="95000"/>
                      <a:lumOff val="5000"/>
                    </a:schemeClr>
                  </a:solidFill>
                  <a:latin typeface="思源宋体 Heavy" panose="02020900000000000000" pitchFamily="18" charset="-122"/>
                  <a:ea typeface="思源宋体 Heavy" panose="02020900000000000000" pitchFamily="18" charset="-122"/>
                  <a:cs typeface="+mn-ea"/>
                  <a:sym typeface="Calibri" panose="020F0502020204030204" pitchFamily="34" charset="0"/>
                </a:rPr>
                <a:t>根据 rotation获取屏幕旋转角度，来判断是否竖屏还是横屏</a:t>
              </a:r>
              <a:endParaRPr lang="zh-CN" altLang="en-US" sz="2000" b="1" dirty="0">
                <a:solidFill>
                  <a:schemeClr val="tx1">
                    <a:lumMod val="95000"/>
                    <a:lumOff val="5000"/>
                  </a:schemeClr>
                </a:solidFill>
                <a:latin typeface="思源宋体 Heavy" panose="02020900000000000000" pitchFamily="18" charset="-122"/>
                <a:ea typeface="思源宋体 Heavy" panose="02020900000000000000" pitchFamily="18" charset="-122"/>
                <a:cs typeface="+mn-ea"/>
                <a:sym typeface="Calibri" panose="020F0502020204030204" pitchFamily="34" charset="0"/>
              </a:endParaRPr>
            </a:p>
            <a:p>
              <a:pPr defTabSz="1216660">
                <a:lnSpc>
                  <a:spcPct val="120000"/>
                </a:lnSpc>
                <a:spcBef>
                  <a:spcPct val="20000"/>
                </a:spcBef>
                <a:defRPr/>
              </a:pPr>
              <a:r>
                <a:rPr lang="zh-CN" altLang="en-US" sz="2000" b="1" dirty="0">
                  <a:solidFill>
                    <a:schemeClr val="tx1">
                      <a:lumMod val="95000"/>
                      <a:lumOff val="5000"/>
                    </a:schemeClr>
                  </a:solidFill>
                  <a:latin typeface="思源宋体 Heavy" panose="02020900000000000000" pitchFamily="18" charset="-122"/>
                  <a:ea typeface="思源宋体 Heavy" panose="02020900000000000000" pitchFamily="18" charset="-122"/>
                  <a:cs typeface="+mn-ea"/>
                  <a:sym typeface="Calibri" panose="020F0502020204030204" pitchFamily="34" charset="0"/>
                </a:rPr>
                <a:t>int rotation = openCvCameraView.getDisplay().getRotation();</a:t>
              </a:r>
              <a:endParaRPr lang="zh-CN" altLang="en-US" sz="2000" b="1" dirty="0">
                <a:solidFill>
                  <a:schemeClr val="tx1">
                    <a:lumMod val="95000"/>
                    <a:lumOff val="5000"/>
                  </a:schemeClr>
                </a:solidFill>
                <a:latin typeface="思源宋体 Heavy" panose="02020900000000000000" pitchFamily="18" charset="-122"/>
                <a:ea typeface="思源宋体 Heavy" panose="02020900000000000000" pitchFamily="18" charset="-122"/>
                <a:cs typeface="+mn-ea"/>
                <a:sym typeface="Calibri" panose="020F0502020204030204" pitchFamily="34" charset="0"/>
              </a:endParaRPr>
            </a:p>
            <a:p>
              <a:pPr defTabSz="1216660">
                <a:lnSpc>
                  <a:spcPct val="120000"/>
                </a:lnSpc>
                <a:spcBef>
                  <a:spcPct val="20000"/>
                </a:spcBef>
                <a:defRPr/>
              </a:pPr>
              <a:r>
                <a:rPr lang="zh-CN" altLang="en-US" sz="2000" b="1" dirty="0">
                  <a:solidFill>
                    <a:schemeClr val="tx1">
                      <a:lumMod val="95000"/>
                      <a:lumOff val="5000"/>
                    </a:schemeClr>
                  </a:solidFill>
                  <a:latin typeface="思源宋体 Heavy" panose="02020900000000000000" pitchFamily="18" charset="-122"/>
                  <a:ea typeface="思源宋体 Heavy" panose="02020900000000000000" pitchFamily="18" charset="-122"/>
                  <a:cs typeface="+mn-ea"/>
                  <a:sym typeface="Calibri" panose="020F0502020204030204" pitchFamily="34" charset="0"/>
                </a:rPr>
                <a:t>正常情况下有四种情况，即90、180、270、360。这个项目我们只取了90、180。</a:t>
              </a:r>
              <a:endParaRPr lang="zh-CN" altLang="en-US" sz="2000" b="1" dirty="0">
                <a:solidFill>
                  <a:schemeClr val="tx1">
                    <a:lumMod val="95000"/>
                    <a:lumOff val="5000"/>
                  </a:schemeClr>
                </a:solidFill>
                <a:latin typeface="思源宋体 Heavy" panose="02020900000000000000" pitchFamily="18" charset="-122"/>
                <a:ea typeface="思源宋体 Heavy" panose="02020900000000000000" pitchFamily="18" charset="-122"/>
                <a:cs typeface="+mn-ea"/>
                <a:sym typeface="Calibri" panose="020F0502020204030204" pitchFamily="34" charset="0"/>
              </a:endParaRPr>
            </a:p>
          </p:txBody>
        </p:sp>
      </p:grpSp>
      <p:pic>
        <p:nvPicPr>
          <p:cNvPr id="36" name="图片 1"/>
          <p:cNvPicPr>
            <a:picLocks noChangeAspect="1"/>
          </p:cNvPicPr>
          <p:nvPr/>
        </p:nvPicPr>
        <p:blipFill>
          <a:blip r:embed="rId1"/>
          <a:stretch>
            <a:fillRect/>
          </a:stretch>
        </p:blipFill>
        <p:spPr>
          <a:xfrm>
            <a:off x="1294130" y="2586355"/>
            <a:ext cx="10010775" cy="2846070"/>
          </a:xfrm>
          <a:prstGeom prst="rect">
            <a:avLst/>
          </a:prstGeom>
          <a:noFill/>
          <a:ln w="9525">
            <a:noFill/>
          </a:ln>
        </p:spPr>
      </p:pic>
      <p:cxnSp>
        <p:nvCxnSpPr>
          <p:cNvPr id="23" name="直接连接符 22"/>
          <p:cNvCxnSpPr/>
          <p:nvPr/>
        </p:nvCxnSpPr>
        <p:spPr>
          <a:xfrm flipH="1" flipV="1">
            <a:off x="1313815" y="2327275"/>
            <a:ext cx="10022840" cy="635"/>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zh-CN" sz="2000" b="1" dirty="0">
                  <a:solidFill>
                    <a:srgbClr val="5C5C6A"/>
                  </a:solidFill>
                  <a:latin typeface="Arial" panose="020B0604020202020204" pitchFamily="34" charset="0"/>
                  <a:cs typeface="Arial" panose="020B0604020202020204" pitchFamily="34" charset="0"/>
                </a:rPr>
                <a:t>常见问题</a:t>
              </a:r>
              <a:endParaRPr lang="zh-CN" sz="2000" b="1" dirty="0">
                <a:solidFill>
                  <a:srgbClr val="5C5C6A"/>
                </a:solidFill>
                <a:latin typeface="Arial" panose="020B0604020202020204" pitchFamily="34" charset="0"/>
                <a:cs typeface="Arial" panose="020B0604020202020204" pitchFamily="34" charset="0"/>
              </a:endParaRPr>
            </a:p>
          </p:txBody>
        </p:sp>
      </p:grpSp>
      <p:grpSp>
        <p:nvGrpSpPr>
          <p:cNvPr id="19" name="组合 18"/>
          <p:cNvGrpSpPr/>
          <p:nvPr/>
        </p:nvGrpSpPr>
        <p:grpSpPr>
          <a:xfrm>
            <a:off x="1313640" y="851852"/>
            <a:ext cx="9991090" cy="1538605"/>
            <a:chOff x="3272869" y="2431224"/>
            <a:chExt cx="9991090" cy="1538605"/>
          </a:xfrm>
        </p:grpSpPr>
        <p:sp>
          <p:nvSpPr>
            <p:cNvPr id="20" name="ïśḷíḋé"/>
            <p:cNvSpPr/>
            <p:nvPr/>
          </p:nvSpPr>
          <p:spPr bwMode="auto">
            <a:xfrm>
              <a:off x="3272869" y="2431224"/>
              <a:ext cx="631190" cy="631190"/>
            </a:xfrm>
            <a:prstGeom prst="ellipse">
              <a:avLst/>
            </a:prstGeom>
            <a:solidFill>
              <a:srgbClr val="F19490"/>
            </a:solidFill>
            <a:ln w="76200">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sz="1600">
                <a:solidFill>
                  <a:schemeClr val="lt1"/>
                </a:solidFill>
                <a:latin typeface="思源宋体 Heavy" panose="02020900000000000000" pitchFamily="18" charset="-122"/>
                <a:ea typeface="思源宋体 Heavy" panose="02020900000000000000" pitchFamily="18" charset="-122"/>
              </a:endParaRPr>
            </a:p>
          </p:txBody>
        </p:sp>
        <p:sp>
          <p:nvSpPr>
            <p:cNvPr id="21" name="TextBox 13"/>
            <p:cNvSpPr txBox="1"/>
            <p:nvPr/>
          </p:nvSpPr>
          <p:spPr>
            <a:xfrm>
              <a:off x="4091384" y="2431224"/>
              <a:ext cx="9172575" cy="1538605"/>
            </a:xfrm>
            <a:prstGeom prst="rect">
              <a:avLst/>
            </a:prstGeom>
            <a:noFill/>
          </p:spPr>
          <p:txBody>
            <a:bodyPr wrap="square" lIns="0" tIns="0" rIns="0" bIns="0" rtlCol="0" anchor="t" anchorCtr="0">
              <a:spAutoFit/>
            </a:bodyPr>
            <a:lstStyle/>
            <a:p>
              <a:pPr defTabSz="1216660">
                <a:lnSpc>
                  <a:spcPct val="120000"/>
                </a:lnSpc>
                <a:spcBef>
                  <a:spcPct val="20000"/>
                </a:spcBef>
                <a:defRPr/>
              </a:pPr>
              <a:r>
                <a:rPr lang="zh-CN" altLang="en-US" sz="2000" b="1" dirty="0">
                  <a:solidFill>
                    <a:schemeClr val="tx1">
                      <a:lumMod val="95000"/>
                      <a:lumOff val="5000"/>
                    </a:schemeClr>
                  </a:solidFill>
                  <a:latin typeface="思源宋体 Heavy" panose="02020900000000000000" pitchFamily="18" charset="-122"/>
                  <a:ea typeface="思源宋体 Heavy" panose="02020900000000000000" pitchFamily="18" charset="-122"/>
                  <a:cs typeface="+mn-ea"/>
                  <a:sym typeface="Calibri" panose="020F0502020204030204" pitchFamily="34" charset="0"/>
                </a:rPr>
                <a:t>接着修改CameraBridgeViewBase.java这个库文件，该库文件在你的工程\openCVLibrary330\java\org.openv\android文件夹下。</a:t>
              </a:r>
              <a:endParaRPr lang="zh-CN" altLang="en-US" sz="2000" b="1" dirty="0">
                <a:solidFill>
                  <a:schemeClr val="tx1">
                    <a:lumMod val="95000"/>
                    <a:lumOff val="5000"/>
                  </a:schemeClr>
                </a:solidFill>
                <a:latin typeface="思源宋体 Heavy" panose="02020900000000000000" pitchFamily="18" charset="-122"/>
                <a:ea typeface="思源宋体 Heavy" panose="02020900000000000000" pitchFamily="18" charset="-122"/>
                <a:cs typeface="+mn-ea"/>
                <a:sym typeface="Calibri" panose="020F0502020204030204" pitchFamily="34" charset="0"/>
              </a:endParaRPr>
            </a:p>
            <a:p>
              <a:pPr defTabSz="1216660">
                <a:lnSpc>
                  <a:spcPct val="120000"/>
                </a:lnSpc>
                <a:spcBef>
                  <a:spcPct val="20000"/>
                </a:spcBef>
                <a:defRPr/>
              </a:pPr>
              <a:r>
                <a:rPr lang="zh-CN" altLang="en-US" sz="2000" b="1" dirty="0">
                  <a:solidFill>
                    <a:schemeClr val="tx1">
                      <a:lumMod val="95000"/>
                      <a:lumOff val="5000"/>
                    </a:schemeClr>
                  </a:solidFill>
                  <a:latin typeface="思源宋体 Heavy" panose="02020900000000000000" pitchFamily="18" charset="-122"/>
                  <a:ea typeface="思源宋体 Heavy" panose="02020900000000000000" pitchFamily="18" charset="-122"/>
                  <a:cs typeface="+mn-ea"/>
                  <a:sym typeface="Calibri" panose="020F0502020204030204" pitchFamily="34" charset="0"/>
                </a:rPr>
                <a:t>将protected void deliverAndDrawFrame(CvCameraViewFrame frame) 函数里，如下函数段后替换为新的内容</a:t>
              </a:r>
              <a:endParaRPr lang="zh-CN" altLang="en-US" sz="2000" b="1" dirty="0">
                <a:solidFill>
                  <a:schemeClr val="tx1">
                    <a:lumMod val="95000"/>
                    <a:lumOff val="5000"/>
                  </a:schemeClr>
                </a:solidFill>
                <a:latin typeface="思源宋体 Heavy" panose="02020900000000000000" pitchFamily="18" charset="-122"/>
                <a:ea typeface="思源宋体 Heavy" panose="02020900000000000000" pitchFamily="18" charset="-122"/>
                <a:cs typeface="+mn-ea"/>
                <a:sym typeface="Calibri" panose="020F0502020204030204" pitchFamily="34" charset="0"/>
              </a:endParaRPr>
            </a:p>
          </p:txBody>
        </p:sp>
      </p:grpSp>
      <p:cxnSp>
        <p:nvCxnSpPr>
          <p:cNvPr id="23" name="直接连接符 22"/>
          <p:cNvCxnSpPr/>
          <p:nvPr/>
        </p:nvCxnSpPr>
        <p:spPr>
          <a:xfrm flipH="1" flipV="1">
            <a:off x="1313815" y="2494915"/>
            <a:ext cx="10022840" cy="635"/>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pic>
        <p:nvPicPr>
          <p:cNvPr id="37" name="图片 4"/>
          <p:cNvPicPr>
            <a:picLocks noChangeAspect="1"/>
          </p:cNvPicPr>
          <p:nvPr/>
        </p:nvPicPr>
        <p:blipFill>
          <a:blip r:embed="rId1"/>
          <a:stretch>
            <a:fillRect/>
          </a:stretch>
        </p:blipFill>
        <p:spPr>
          <a:xfrm>
            <a:off x="1294765" y="2632710"/>
            <a:ext cx="10010140" cy="1406525"/>
          </a:xfrm>
          <a:prstGeom prst="rect">
            <a:avLst/>
          </a:prstGeom>
          <a:noFill/>
          <a:ln w="9525">
            <a:noFill/>
          </a:ln>
        </p:spPr>
      </p:pic>
      <p:pic>
        <p:nvPicPr>
          <p:cNvPr id="38" name="图片 5"/>
          <p:cNvPicPr>
            <a:picLocks noChangeAspect="1"/>
          </p:cNvPicPr>
          <p:nvPr/>
        </p:nvPicPr>
        <p:blipFill>
          <a:blip r:embed="rId2"/>
          <a:stretch>
            <a:fillRect/>
          </a:stretch>
        </p:blipFill>
        <p:spPr>
          <a:xfrm>
            <a:off x="1294765" y="4326890"/>
            <a:ext cx="9965055" cy="1853565"/>
          </a:xfrm>
          <a:prstGeom prst="rect">
            <a:avLst/>
          </a:prstGeom>
          <a:noFill/>
          <a:ln w="9525">
            <a:noFill/>
          </a:ln>
        </p:spPr>
      </p:pic>
      <p:cxnSp>
        <p:nvCxnSpPr>
          <p:cNvPr id="8" name="直接连接符 7"/>
          <p:cNvCxnSpPr/>
          <p:nvPr/>
        </p:nvCxnSpPr>
        <p:spPr>
          <a:xfrm flipH="1" flipV="1">
            <a:off x="1313815" y="4182745"/>
            <a:ext cx="10022840" cy="635"/>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28864" y="-398206"/>
            <a:ext cx="15905742" cy="9138892"/>
            <a:chOff x="-1828864" y="-509966"/>
            <a:chExt cx="15905742" cy="9138892"/>
          </a:xfrm>
        </p:grpSpPr>
        <p:grpSp>
          <p:nvGrpSpPr>
            <p:cNvPr id="26" name="组合 25"/>
            <p:cNvGrpSpPr/>
            <p:nvPr/>
          </p:nvGrpSpPr>
          <p:grpSpPr>
            <a:xfrm>
              <a:off x="7197754" y="-509966"/>
              <a:ext cx="6879124" cy="4476324"/>
              <a:chOff x="7197754" y="-509966"/>
              <a:chExt cx="6458727" cy="4202767"/>
            </a:xfrm>
          </p:grpSpPr>
          <p:grpSp>
            <p:nvGrpSpPr>
              <p:cNvPr id="24" name="组合 23"/>
              <p:cNvGrpSpPr/>
              <p:nvPr/>
            </p:nvGrpSpPr>
            <p:grpSpPr>
              <a:xfrm>
                <a:off x="7197754" y="-509966"/>
                <a:ext cx="6458727" cy="2635650"/>
                <a:chOff x="1473847" y="1366335"/>
                <a:chExt cx="3752335" cy="1531237"/>
              </a:xfrm>
            </p:grpSpPr>
            <p:grpSp>
              <p:nvGrpSpPr>
                <p:cNvPr id="17" name="组合 16"/>
                <p:cNvGrpSpPr/>
                <p:nvPr/>
              </p:nvGrpSpPr>
              <p:grpSpPr>
                <a:xfrm rot="7578518">
                  <a:off x="1974273" y="865909"/>
                  <a:ext cx="1382130" cy="2382982"/>
                  <a:chOff x="1974273" y="865909"/>
                  <a:chExt cx="1382130" cy="2382982"/>
                </a:xfrm>
              </p:grpSpPr>
              <p:sp>
                <p:nvSpPr>
                  <p:cNvPr id="14" name="等腰三角形 13"/>
                  <p:cNvSpPr/>
                  <p:nvPr/>
                </p:nvSpPr>
                <p:spPr>
                  <a:xfrm>
                    <a:off x="1974273" y="865909"/>
                    <a:ext cx="1382130" cy="1191491"/>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10800000">
                    <a:off x="1974273" y="2057400"/>
                    <a:ext cx="1382130" cy="119149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rot="7578518">
                  <a:off x="3343626" y="1015016"/>
                  <a:ext cx="1382130" cy="2382982"/>
                  <a:chOff x="1974273" y="865909"/>
                  <a:chExt cx="1382130" cy="2382982"/>
                </a:xfrm>
              </p:grpSpPr>
              <p:sp>
                <p:nvSpPr>
                  <p:cNvPr id="22" name="等腰三角形 21"/>
                  <p:cNvSpPr/>
                  <p:nvPr/>
                </p:nvSpPr>
                <p:spPr>
                  <a:xfrm>
                    <a:off x="1974273" y="865909"/>
                    <a:ext cx="1382130" cy="119149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nvSpPr>
                <p:spPr>
                  <a:xfrm rot="10800000">
                    <a:off x="1974273" y="2057400"/>
                    <a:ext cx="1382130" cy="119149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5" name="等腰三角形 24"/>
              <p:cNvSpPr/>
              <p:nvPr/>
            </p:nvSpPr>
            <p:spPr>
              <a:xfrm rot="7578518" flipH="1" flipV="1">
                <a:off x="10539830" y="1477871"/>
                <a:ext cx="2378999" cy="2050861"/>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rot="309009">
              <a:off x="-1828864" y="3936321"/>
              <a:ext cx="7684006" cy="4692605"/>
              <a:chOff x="-1200079" y="4037947"/>
              <a:chExt cx="6879124" cy="4201066"/>
            </a:xfrm>
          </p:grpSpPr>
          <p:grpSp>
            <p:nvGrpSpPr>
              <p:cNvPr id="28" name="组合 27"/>
              <p:cNvGrpSpPr/>
              <p:nvPr/>
            </p:nvGrpSpPr>
            <p:grpSpPr>
              <a:xfrm>
                <a:off x="-1200079" y="4037947"/>
                <a:ext cx="6879124" cy="2807204"/>
                <a:chOff x="1473847" y="1366335"/>
                <a:chExt cx="3752335" cy="1531237"/>
              </a:xfrm>
            </p:grpSpPr>
            <p:grpSp>
              <p:nvGrpSpPr>
                <p:cNvPr id="30" name="组合 29"/>
                <p:cNvGrpSpPr/>
                <p:nvPr/>
              </p:nvGrpSpPr>
              <p:grpSpPr>
                <a:xfrm rot="7578518">
                  <a:off x="1974273" y="865909"/>
                  <a:ext cx="1382130" cy="2382982"/>
                  <a:chOff x="1974273" y="865909"/>
                  <a:chExt cx="1382130" cy="2382982"/>
                </a:xfrm>
              </p:grpSpPr>
              <p:sp>
                <p:nvSpPr>
                  <p:cNvPr id="34" name="等腰三角形 33"/>
                  <p:cNvSpPr/>
                  <p:nvPr/>
                </p:nvSpPr>
                <p:spPr>
                  <a:xfrm>
                    <a:off x="1974273" y="865909"/>
                    <a:ext cx="1382130" cy="1191491"/>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rot="10800000">
                    <a:off x="1974273" y="2057400"/>
                    <a:ext cx="1382130" cy="119149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rot="7578518">
                  <a:off x="3343626" y="1015016"/>
                  <a:ext cx="1382130" cy="2382982"/>
                  <a:chOff x="1974273" y="865909"/>
                  <a:chExt cx="1382130" cy="2382982"/>
                </a:xfrm>
              </p:grpSpPr>
              <p:sp>
                <p:nvSpPr>
                  <p:cNvPr id="32" name="等腰三角形 31"/>
                  <p:cNvSpPr/>
                  <p:nvPr/>
                </p:nvSpPr>
                <p:spPr>
                  <a:xfrm>
                    <a:off x="1974273" y="865909"/>
                    <a:ext cx="1382130" cy="119149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10800000">
                    <a:off x="1974273" y="2057400"/>
                    <a:ext cx="1382130" cy="119149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6" name="等腰三角形 35"/>
              <p:cNvSpPr/>
              <p:nvPr/>
            </p:nvSpPr>
            <p:spPr>
              <a:xfrm rot="18378518">
                <a:off x="-162491" y="5879914"/>
                <a:ext cx="2533847" cy="218435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0" name="文本框 39"/>
          <p:cNvSpPr txBox="1"/>
          <p:nvPr/>
        </p:nvSpPr>
        <p:spPr>
          <a:xfrm>
            <a:off x="3258457" y="2373828"/>
            <a:ext cx="5675087" cy="1445260"/>
          </a:xfrm>
          <a:prstGeom prst="rect">
            <a:avLst/>
          </a:prstGeom>
          <a:noFill/>
        </p:spPr>
        <p:txBody>
          <a:bodyPr wrap="square" rtlCol="0">
            <a:spAutoFit/>
          </a:bodyPr>
          <a:lstStyle/>
          <a:p>
            <a:pPr algn="ctr"/>
            <a:r>
              <a:rPr lang="zh-CN" altLang="en-US" sz="8800" b="1" dirty="0">
                <a:solidFill>
                  <a:srgbClr val="5C5C6A"/>
                </a:solidFill>
                <a:latin typeface="幼圆" panose="02010509060101010101" pitchFamily="49" charset="-122"/>
                <a:ea typeface="幼圆" panose="02010509060101010101" pitchFamily="49" charset="-122"/>
              </a:rPr>
              <a:t>谢谢观看</a:t>
            </a:r>
            <a:endParaRPr lang="zh-CN" altLang="en-US" sz="8800" b="1" dirty="0">
              <a:solidFill>
                <a:srgbClr val="5C5C6A"/>
              </a:solidFill>
              <a:latin typeface="幼圆" panose="02010509060101010101" pitchFamily="49" charset="-122"/>
              <a:ea typeface="幼圆" panose="02010509060101010101" pitchFamily="49" charset="-122"/>
            </a:endParaRPr>
          </a:p>
        </p:txBody>
      </p:sp>
      <p:sp>
        <p:nvSpPr>
          <p:cNvPr id="56" name="矩形 55"/>
          <p:cNvSpPr/>
          <p:nvPr/>
        </p:nvSpPr>
        <p:spPr>
          <a:xfrm>
            <a:off x="3597564" y="3822124"/>
            <a:ext cx="4996872" cy="64653"/>
          </a:xfrm>
          <a:prstGeom prst="rect">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4" fill="hold" grpId="0" nodeType="afterEffect">
                                  <p:stCondLst>
                                    <p:cond delay="0"/>
                                  </p:stCondLst>
                                  <p:childTnLst>
                                    <p:set>
                                      <p:cBhvr>
                                        <p:cTn id="12" dur="1" fill="hold">
                                          <p:stCondLst>
                                            <p:cond delay="0"/>
                                          </p:stCondLst>
                                        </p:cTn>
                                        <p:tgtEl>
                                          <p:spTgt spid="40"/>
                                        </p:tgtEl>
                                        <p:attrNameLst>
                                          <p:attrName>style.visibility</p:attrName>
                                        </p:attrNameLst>
                                      </p:cBhvr>
                                      <p:to>
                                        <p:strVal val="visible"/>
                                      </p:to>
                                    </p:set>
                                    <p:anim calcmode="lin" valueType="num">
                                      <p:cBhvr additive="base">
                                        <p:cTn id="13" dur="500" fill="hold"/>
                                        <p:tgtEl>
                                          <p:spTgt spid="40"/>
                                        </p:tgtEl>
                                        <p:attrNameLst>
                                          <p:attrName>ppt_x</p:attrName>
                                        </p:attrNameLst>
                                      </p:cBhvr>
                                      <p:tavLst>
                                        <p:tav tm="0">
                                          <p:val>
                                            <p:strVal val="#ppt_x"/>
                                          </p:val>
                                        </p:tav>
                                        <p:tav tm="100000">
                                          <p:val>
                                            <p:strVal val="#ppt_x"/>
                                          </p:val>
                                        </p:tav>
                                      </p:tavLst>
                                    </p:anim>
                                    <p:anim calcmode="lin" valueType="num">
                                      <p:cBhvr additive="base">
                                        <p:cTn id="14" dur="500" fill="hold"/>
                                        <p:tgtEl>
                                          <p:spTgt spid="40"/>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anim calcmode="lin" valueType="num">
                                      <p:cBhvr additive="base">
                                        <p:cTn id="17" dur="500" fill="hold"/>
                                        <p:tgtEl>
                                          <p:spTgt spid="56"/>
                                        </p:tgtEl>
                                        <p:attrNameLst>
                                          <p:attrName>ppt_x</p:attrName>
                                        </p:attrNameLst>
                                      </p:cBhvr>
                                      <p:tavLst>
                                        <p:tav tm="0">
                                          <p:val>
                                            <p:strVal val="#ppt_x"/>
                                          </p:val>
                                        </p:tav>
                                        <p:tav tm="100000">
                                          <p:val>
                                            <p:strVal val="#ppt_x"/>
                                          </p:val>
                                        </p:tav>
                                      </p:tavLst>
                                    </p:anim>
                                    <p:anim calcmode="lin" valueType="num">
                                      <p:cBhvr additive="base">
                                        <p:cTn id="18"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56"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en-US" sz="2000" b="1" dirty="0">
                  <a:solidFill>
                    <a:srgbClr val="5C5C6A"/>
                  </a:solidFill>
                  <a:latin typeface="Arial" panose="020B0604020202020204" pitchFamily="34" charset="0"/>
                  <a:cs typeface="Arial" panose="020B0604020202020204" pitchFamily="34" charset="0"/>
                  <a:sym typeface="+mn-ea"/>
                </a:rPr>
                <a:t>Opencv</a:t>
              </a:r>
              <a:r>
                <a:rPr lang="zh-CN" altLang="en-US" sz="2000" b="1" dirty="0">
                  <a:solidFill>
                    <a:srgbClr val="5C5C6A"/>
                  </a:solidFill>
                  <a:latin typeface="Arial" panose="020B0604020202020204" pitchFamily="34" charset="0"/>
                  <a:cs typeface="Arial" panose="020B0604020202020204" pitchFamily="34" charset="0"/>
                  <a:sym typeface="+mn-ea"/>
                </a:rPr>
                <a:t>简介</a:t>
              </a:r>
              <a:endParaRPr lang="zh-CN" sz="2000" b="1" dirty="0">
                <a:solidFill>
                  <a:srgbClr val="5C5C6A"/>
                </a:solidFill>
                <a:latin typeface="Arial" panose="020B0604020202020204" pitchFamily="34" charset="0"/>
                <a:cs typeface="Arial" panose="020B0604020202020204" pitchFamily="34" charset="0"/>
              </a:endParaRPr>
            </a:p>
          </p:txBody>
        </p:sp>
      </p:grpSp>
      <p:grpSp>
        <p:nvGrpSpPr>
          <p:cNvPr id="5" name="组合 4"/>
          <p:cNvGrpSpPr/>
          <p:nvPr/>
        </p:nvGrpSpPr>
        <p:grpSpPr>
          <a:xfrm>
            <a:off x="1562735" y="2420621"/>
            <a:ext cx="5489575" cy="1512569"/>
            <a:chOff x="5558111" y="1858607"/>
            <a:chExt cx="5250583" cy="1347102"/>
          </a:xfrm>
        </p:grpSpPr>
        <p:sp>
          <p:nvSpPr>
            <p:cNvPr id="18" name="文本框 17"/>
            <p:cNvSpPr txBox="1"/>
            <p:nvPr/>
          </p:nvSpPr>
          <p:spPr>
            <a:xfrm>
              <a:off x="6636166" y="1858607"/>
              <a:ext cx="3093866" cy="574583"/>
            </a:xfrm>
            <a:prstGeom prst="rect">
              <a:avLst/>
            </a:prstGeom>
            <a:solidFill>
              <a:srgbClr val="F19490"/>
            </a:solidFill>
          </p:spPr>
          <p:txBody>
            <a:bodyPr wrap="square" rtlCol="0">
              <a:spAutoFit/>
            </a:bodyPr>
            <a:lstStyle/>
            <a:p>
              <a:pPr algn="ctr"/>
              <a:r>
                <a:rPr lang="en-US" altLang="zh-CN"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Opencv</a:t>
              </a:r>
              <a:r>
                <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配置</a:t>
              </a:r>
              <a:endParaRPr lang="zh-CN" altLang="en-US" sz="3600" b="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TextBox 38"/>
            <p:cNvSpPr txBox="1"/>
            <p:nvPr/>
          </p:nvSpPr>
          <p:spPr>
            <a:xfrm>
              <a:off x="5558111" y="2767420"/>
              <a:ext cx="5250583" cy="438289"/>
            </a:xfrm>
            <a:prstGeom prst="rect">
              <a:avLst/>
            </a:prstGeom>
            <a:noFill/>
          </p:spPr>
          <p:txBody>
            <a:bodyPr wrap="square" lIns="0" tIns="0" rIns="0" bIns="0" rtlCol="0">
              <a:spAutoFit/>
            </a:bodyPr>
            <a:lstStyle/>
            <a:p>
              <a:pPr indent="0" algn="ctr">
                <a:buFont typeface="Arial" panose="020B0604020202020204" pitchFamily="34" charset="0"/>
                <a:buNone/>
              </a:pPr>
              <a:r>
                <a:rPr sz="32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rPr>
                <a:t>将 OpenCV 导入到项目中去</a:t>
              </a:r>
              <a:endParaRPr sz="3200" dirty="0">
                <a:latin typeface="Times New Roman" panose="02020603050405020304" pitchFamily="18" charset="0"/>
                <a:ea typeface="黑体" panose="02010609060101010101" pitchFamily="49" charset="-122"/>
                <a:cs typeface="Times New Roman" panose="02020603050405020304" pitchFamily="18" charset="0"/>
                <a:sym typeface="Calibri" panose="020F0502020204030204" pitchFamily="34" charset="0"/>
              </a:endParaRPr>
            </a:p>
          </p:txBody>
        </p:sp>
      </p:grpSp>
      <p:grpSp>
        <p:nvGrpSpPr>
          <p:cNvPr id="21" name="组合 20"/>
          <p:cNvGrpSpPr/>
          <p:nvPr/>
        </p:nvGrpSpPr>
        <p:grpSpPr>
          <a:xfrm rot="16209276">
            <a:off x="7444967" y="1822746"/>
            <a:ext cx="5248569" cy="4390338"/>
            <a:chOff x="-792643" y="1351314"/>
            <a:chExt cx="4275339" cy="3576248"/>
          </a:xfrm>
        </p:grpSpPr>
        <p:grpSp>
          <p:nvGrpSpPr>
            <p:cNvPr id="23" name="组合 22"/>
            <p:cNvGrpSpPr/>
            <p:nvPr/>
          </p:nvGrpSpPr>
          <p:grpSpPr>
            <a:xfrm rot="3085778">
              <a:off x="933122" y="1458968"/>
              <a:ext cx="2657228" cy="2441920"/>
              <a:chOff x="2682435" y="1390960"/>
              <a:chExt cx="5360790" cy="4926420"/>
            </a:xfrm>
          </p:grpSpPr>
          <p:grpSp>
            <p:nvGrpSpPr>
              <p:cNvPr id="35" name="组合 34"/>
              <p:cNvGrpSpPr/>
              <p:nvPr/>
            </p:nvGrpSpPr>
            <p:grpSpPr>
              <a:xfrm rot="309009">
                <a:off x="2682435" y="1390960"/>
                <a:ext cx="5360790" cy="3715617"/>
                <a:chOff x="12257" y="4311304"/>
                <a:chExt cx="5666789" cy="3927709"/>
              </a:xfrm>
            </p:grpSpPr>
            <p:grpSp>
              <p:nvGrpSpPr>
                <p:cNvPr id="37" name="组合 36"/>
                <p:cNvGrpSpPr/>
                <p:nvPr/>
              </p:nvGrpSpPr>
              <p:grpSpPr>
                <a:xfrm>
                  <a:off x="563242" y="4311304"/>
                  <a:ext cx="5115804" cy="3551491"/>
                  <a:chOff x="2435680" y="1515442"/>
                  <a:chExt cx="2790502" cy="1937221"/>
                </a:xfrm>
              </p:grpSpPr>
              <p:grpSp>
                <p:nvGrpSpPr>
                  <p:cNvPr id="39" name="组合 38"/>
                  <p:cNvGrpSpPr/>
                  <p:nvPr/>
                </p:nvGrpSpPr>
                <p:grpSpPr>
                  <a:xfrm rot="7578518">
                    <a:off x="2931341" y="1571066"/>
                    <a:ext cx="1385936" cy="2377258"/>
                    <a:chOff x="1970467" y="-319858"/>
                    <a:chExt cx="1385936" cy="2377258"/>
                  </a:xfrm>
                </p:grpSpPr>
                <p:sp>
                  <p:nvSpPr>
                    <p:cNvPr id="43" name="等腰三角形 42"/>
                    <p:cNvSpPr/>
                    <p:nvPr/>
                  </p:nvSpPr>
                  <p:spPr>
                    <a:xfrm>
                      <a:off x="1974273" y="865909"/>
                      <a:ext cx="1382130" cy="1191491"/>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等腰三角形 43"/>
                    <p:cNvSpPr/>
                    <p:nvPr/>
                  </p:nvSpPr>
                  <p:spPr>
                    <a:xfrm rot="10800000">
                      <a:off x="1970467" y="-319858"/>
                      <a:ext cx="1382130" cy="119149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rot="7578518">
                    <a:off x="3343626" y="1015016"/>
                    <a:ext cx="1382130" cy="2382982"/>
                    <a:chOff x="1974273" y="865909"/>
                    <a:chExt cx="1382130" cy="2382982"/>
                  </a:xfrm>
                </p:grpSpPr>
                <p:sp>
                  <p:nvSpPr>
                    <p:cNvPr id="41" name="等腰三角形 40"/>
                    <p:cNvSpPr/>
                    <p:nvPr/>
                  </p:nvSpPr>
                  <p:spPr>
                    <a:xfrm>
                      <a:off x="1974273" y="865909"/>
                      <a:ext cx="1382130" cy="1191491"/>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等腰三角形 41"/>
                    <p:cNvSpPr/>
                    <p:nvPr/>
                  </p:nvSpPr>
                  <p:spPr>
                    <a:xfrm rot="10800000">
                      <a:off x="1974273" y="2057400"/>
                      <a:ext cx="1382130" cy="119149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8" name="等腰三角形 37"/>
                <p:cNvSpPr/>
                <p:nvPr/>
              </p:nvSpPr>
              <p:spPr>
                <a:xfrm rot="18378518">
                  <a:off x="-162491" y="5879914"/>
                  <a:ext cx="2533847" cy="2184351"/>
                </a:xfrm>
                <a:prstGeom prst="triangle">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等腰三角形 35"/>
              <p:cNvSpPr/>
              <p:nvPr/>
            </p:nvSpPr>
            <p:spPr>
              <a:xfrm rot="7887527">
                <a:off x="4020032" y="4085669"/>
                <a:ext cx="2397022" cy="2066399"/>
              </a:xfrm>
              <a:prstGeom prst="triangle">
                <a:avLst/>
              </a:prstGeom>
              <a:solidFill>
                <a:srgbClr val="FFB1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rot="3085778">
              <a:off x="-900297" y="2377988"/>
              <a:ext cx="2657228" cy="2441920"/>
              <a:chOff x="2682435" y="1390960"/>
              <a:chExt cx="5360790" cy="4926420"/>
            </a:xfrm>
          </p:grpSpPr>
          <p:grpSp>
            <p:nvGrpSpPr>
              <p:cNvPr id="25" name="组合 24"/>
              <p:cNvGrpSpPr/>
              <p:nvPr/>
            </p:nvGrpSpPr>
            <p:grpSpPr>
              <a:xfrm rot="309009">
                <a:off x="2682435" y="1390960"/>
                <a:ext cx="5360790" cy="3715617"/>
                <a:chOff x="12257" y="4311304"/>
                <a:chExt cx="5666789" cy="3927709"/>
              </a:xfrm>
            </p:grpSpPr>
            <p:grpSp>
              <p:nvGrpSpPr>
                <p:cNvPr id="27" name="组合 26"/>
                <p:cNvGrpSpPr/>
                <p:nvPr/>
              </p:nvGrpSpPr>
              <p:grpSpPr>
                <a:xfrm>
                  <a:off x="563242" y="4311304"/>
                  <a:ext cx="5115804" cy="3551491"/>
                  <a:chOff x="2435680" y="1515442"/>
                  <a:chExt cx="2790502" cy="1937221"/>
                </a:xfrm>
              </p:grpSpPr>
              <p:grpSp>
                <p:nvGrpSpPr>
                  <p:cNvPr id="29" name="组合 28"/>
                  <p:cNvGrpSpPr/>
                  <p:nvPr/>
                </p:nvGrpSpPr>
                <p:grpSpPr>
                  <a:xfrm rot="7578518">
                    <a:off x="2931341" y="1571066"/>
                    <a:ext cx="1385936" cy="2377258"/>
                    <a:chOff x="1970467" y="-319858"/>
                    <a:chExt cx="1385936" cy="2377258"/>
                  </a:xfrm>
                </p:grpSpPr>
                <p:sp>
                  <p:nvSpPr>
                    <p:cNvPr id="33" name="等腰三角形 32"/>
                    <p:cNvSpPr/>
                    <p:nvPr/>
                  </p:nvSpPr>
                  <p:spPr>
                    <a:xfrm>
                      <a:off x="1974273" y="865909"/>
                      <a:ext cx="1382130" cy="1191491"/>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rot="10800000">
                      <a:off x="1970467" y="-319858"/>
                      <a:ext cx="1382130" cy="119149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rot="7578518">
                    <a:off x="3343626" y="1015016"/>
                    <a:ext cx="1382130" cy="2382982"/>
                    <a:chOff x="1974273" y="865909"/>
                    <a:chExt cx="1382130" cy="2382982"/>
                  </a:xfrm>
                </p:grpSpPr>
                <p:sp>
                  <p:nvSpPr>
                    <p:cNvPr id="31" name="等腰三角形 30"/>
                    <p:cNvSpPr/>
                    <p:nvPr/>
                  </p:nvSpPr>
                  <p:spPr>
                    <a:xfrm>
                      <a:off x="1974273" y="865909"/>
                      <a:ext cx="1382130" cy="1191491"/>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nvSpPr>
                  <p:spPr>
                    <a:xfrm rot="10800000">
                      <a:off x="1974273" y="2057400"/>
                      <a:ext cx="1382130" cy="119149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8" name="等腰三角形 27"/>
                <p:cNvSpPr/>
                <p:nvPr/>
              </p:nvSpPr>
              <p:spPr>
                <a:xfrm rot="18378518">
                  <a:off x="-162491" y="5879914"/>
                  <a:ext cx="2533847" cy="2184351"/>
                </a:xfrm>
                <a:prstGeom prst="triangle">
                  <a:avLst/>
                </a:prstGeom>
                <a:solidFill>
                  <a:srgbClr val="5C5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等腰三角形 25"/>
              <p:cNvSpPr/>
              <p:nvPr/>
            </p:nvSpPr>
            <p:spPr>
              <a:xfrm rot="7887527">
                <a:off x="4020032" y="4085669"/>
                <a:ext cx="2397022" cy="2066399"/>
              </a:xfrm>
              <a:prstGeom prst="triangle">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2761672" cy="424873"/>
            <a:chOff x="0" y="0"/>
            <a:chExt cx="2761672" cy="424873"/>
          </a:xfrm>
        </p:grpSpPr>
        <p:sp>
          <p:nvSpPr>
            <p:cNvPr id="2" name="矩形 1"/>
            <p:cNvSpPr/>
            <p:nvPr/>
          </p:nvSpPr>
          <p:spPr>
            <a:xfrm>
              <a:off x="0" y="0"/>
              <a:ext cx="147782" cy="424873"/>
            </a:xfrm>
            <a:prstGeom prst="rect">
              <a:avLst/>
            </a:prstGeom>
            <a:solidFill>
              <a:srgbClr val="F19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0834" y="0"/>
              <a:ext cx="2650838" cy="398780"/>
            </a:xfrm>
            <a:prstGeom prst="rect">
              <a:avLst/>
            </a:prstGeom>
            <a:noFill/>
          </p:spPr>
          <p:txBody>
            <a:bodyPr wrap="square" rtlCol="0">
              <a:spAutoFit/>
            </a:bodyPr>
            <a:lstStyle/>
            <a:p>
              <a:r>
                <a:rPr lang="en-US" sz="2000" b="1" dirty="0">
                  <a:solidFill>
                    <a:srgbClr val="5C5C6A"/>
                  </a:solidFill>
                  <a:latin typeface="Arial" panose="020B0604020202020204" pitchFamily="34" charset="0"/>
                  <a:cs typeface="Arial" panose="020B0604020202020204" pitchFamily="34" charset="0"/>
                  <a:sym typeface="+mn-ea"/>
                </a:rPr>
                <a:t>Opencv</a:t>
              </a:r>
              <a:r>
                <a:rPr lang="zh-CN" altLang="en-US" sz="2000" b="1" dirty="0">
                  <a:solidFill>
                    <a:srgbClr val="5C5C6A"/>
                  </a:solidFill>
                  <a:latin typeface="Arial" panose="020B0604020202020204" pitchFamily="34" charset="0"/>
                  <a:cs typeface="Arial" panose="020B0604020202020204" pitchFamily="34" charset="0"/>
                  <a:sym typeface="+mn-ea"/>
                </a:rPr>
                <a:t>简介</a:t>
              </a:r>
              <a:endParaRPr lang="zh-CN" altLang="en-US" sz="2000" b="1" dirty="0">
                <a:solidFill>
                  <a:srgbClr val="5C5C6A"/>
                </a:solidFill>
                <a:latin typeface="Arial" panose="020B0604020202020204" pitchFamily="34" charset="0"/>
                <a:cs typeface="Arial" panose="020B0604020202020204" pitchFamily="34" charset="0"/>
              </a:endParaRPr>
            </a:p>
          </p:txBody>
        </p:sp>
      </p:grpSp>
      <p:grpSp>
        <p:nvGrpSpPr>
          <p:cNvPr id="5" name="组合 4"/>
          <p:cNvGrpSpPr/>
          <p:nvPr/>
        </p:nvGrpSpPr>
        <p:grpSpPr>
          <a:xfrm rot="0">
            <a:off x="895350" y="957580"/>
            <a:ext cx="10401300" cy="5185410"/>
            <a:chOff x="811369" y="589628"/>
            <a:chExt cx="10401300" cy="5185410"/>
          </a:xfrm>
        </p:grpSpPr>
        <p:sp>
          <p:nvSpPr>
            <p:cNvPr id="6" name="矩形 5"/>
            <p:cNvSpPr/>
            <p:nvPr/>
          </p:nvSpPr>
          <p:spPr>
            <a:xfrm>
              <a:off x="811369" y="589628"/>
              <a:ext cx="10401300" cy="521335"/>
            </a:xfrm>
            <a:prstGeom prst="rect">
              <a:avLst/>
            </a:prstGeom>
            <a:solidFill>
              <a:srgbClr val="717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47B588"/>
                    </a:gs>
                    <a:gs pos="87500">
                      <a:srgbClr val="D5E2DD"/>
                    </a:gs>
                    <a:gs pos="75000">
                      <a:srgbClr val="C5DED1"/>
                    </a:gs>
                    <a:gs pos="50000">
                      <a:srgbClr val="49B48A"/>
                    </a:gs>
                    <a:gs pos="100000">
                      <a:srgbClr val="E5E6E8"/>
                    </a:gs>
                  </a:gsLst>
                  <a:lin ang="3600000" scaled="0"/>
                </a:gradFill>
                <a:cs typeface="+mn-ea"/>
                <a:sym typeface="+mn-lt"/>
              </a:endParaRPr>
            </a:p>
          </p:txBody>
        </p:sp>
        <p:sp>
          <p:nvSpPr>
            <p:cNvPr id="7" name="矩形 6"/>
            <p:cNvSpPr/>
            <p:nvPr/>
          </p:nvSpPr>
          <p:spPr>
            <a:xfrm>
              <a:off x="811369" y="1290668"/>
              <a:ext cx="10400665" cy="4484370"/>
            </a:xfrm>
            <a:prstGeom prst="rect">
              <a:avLst/>
            </a:prstGeom>
            <a:solidFill>
              <a:srgbClr val="FFB1B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prstClr val="white"/>
                </a:solidFill>
                <a:latin typeface="思源宋体 Heavy" panose="02020900000000000000" pitchFamily="18" charset="-122"/>
                <a:ea typeface="思源宋体 Heavy" panose="02020900000000000000" pitchFamily="18" charset="-122"/>
                <a:cs typeface="+mn-ea"/>
                <a:sym typeface="+mn-lt"/>
              </a:endParaRPr>
            </a:p>
          </p:txBody>
        </p:sp>
      </p:grpSp>
      <p:sp>
        <p:nvSpPr>
          <p:cNvPr id="17" name="文本框 16"/>
          <p:cNvSpPr txBox="1"/>
          <p:nvPr/>
        </p:nvSpPr>
        <p:spPr>
          <a:xfrm>
            <a:off x="2102485" y="1005205"/>
            <a:ext cx="8001000" cy="460375"/>
          </a:xfrm>
          <a:prstGeom prst="rect">
            <a:avLst/>
          </a:prstGeom>
          <a:noFill/>
        </p:spPr>
        <p:txBody>
          <a:bodyPr wrap="square" rtlCol="0">
            <a:spAutoFit/>
          </a:bodyPr>
          <a:p>
            <a:pPr algn="ctr"/>
            <a:r>
              <a:rPr lang="en-US" altLang="zh-CN" sz="2400">
                <a:solidFill>
                  <a:schemeClr val="bg1"/>
                </a:solidFill>
              </a:rPr>
              <a:t>1. </a:t>
            </a:r>
            <a:r>
              <a:rPr lang="zh-CN" altLang="en-US" sz="2400">
                <a:solidFill>
                  <a:schemeClr val="bg1"/>
                </a:solidFill>
              </a:rPr>
              <a:t>新建 Android 项目</a:t>
            </a:r>
            <a:endParaRPr lang="zh-CN" altLang="en-US" sz="2400">
              <a:solidFill>
                <a:schemeClr val="bg1"/>
              </a:solidFill>
            </a:endParaRPr>
          </a:p>
        </p:txBody>
      </p:sp>
      <p:pic>
        <p:nvPicPr>
          <p:cNvPr id="8" name="图片 2" descr="WOY7MH2[(17HYJ$P7YDGN(D"/>
          <p:cNvPicPr>
            <a:picLocks noChangeAspect="1"/>
          </p:cNvPicPr>
          <p:nvPr>
            <p:custDataLst>
              <p:tags r:id="rId1"/>
            </p:custDataLst>
          </p:nvPr>
        </p:nvPicPr>
        <p:blipFill>
          <a:blip r:embed="rId2"/>
          <a:stretch>
            <a:fillRect/>
          </a:stretch>
        </p:blipFill>
        <p:spPr>
          <a:xfrm>
            <a:off x="3227705" y="1732280"/>
            <a:ext cx="5751195" cy="4337685"/>
          </a:xfrm>
          <a:prstGeom prst="rect">
            <a:avLst/>
          </a:prstGeom>
        </p:spPr>
      </p:pic>
      <p:pic>
        <p:nvPicPr>
          <p:cNvPr id="9" name="图片 3" descr="$9J[C8O9UU)I12LHK(8DSRU"/>
          <p:cNvPicPr>
            <a:picLocks noChangeAspect="1"/>
          </p:cNvPicPr>
          <p:nvPr/>
        </p:nvPicPr>
        <p:blipFill>
          <a:blip r:embed="rId3"/>
          <a:stretch>
            <a:fillRect/>
          </a:stretch>
        </p:blipFill>
        <p:spPr>
          <a:xfrm>
            <a:off x="3227070" y="1732280"/>
            <a:ext cx="5736590" cy="43281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xit" presetSubtype="4" fill="hold" nodeType="clickEffect">
                                  <p:stCondLst>
                                    <p:cond delay="0"/>
                                  </p:stCondLst>
                                  <p:childTnLst>
                                    <p:animEffect transition="out" filter="wipe(down)">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tags/tag1.xml><?xml version="1.0" encoding="utf-8"?>
<p:tagLst xmlns:p="http://schemas.openxmlformats.org/presentationml/2006/main">
  <p:tag name="ISLIDE.DIAGRAM" val="248029"/>
</p:tagLst>
</file>

<file path=ppt/tags/tag10.xml><?xml version="1.0" encoding="utf-8"?>
<p:tagLst xmlns:p="http://schemas.openxmlformats.org/presentationml/2006/main">
  <p:tag name="ISLIDE.DIAGRAM" val="248029"/>
</p:tagLst>
</file>

<file path=ppt/tags/tag11.xml><?xml version="1.0" encoding="utf-8"?>
<p:tagLst xmlns:p="http://schemas.openxmlformats.org/presentationml/2006/main">
  <p:tag name="ISPRING_PRESENTATION_TITLE" val="PowerPoint 演示文稿"/>
  <p:tag name="ISPRING_FIRST_PUBLISH" val="1"/>
</p:tagLst>
</file>

<file path=ppt/tags/tag2.xml><?xml version="1.0" encoding="utf-8"?>
<p:tagLst xmlns:p="http://schemas.openxmlformats.org/presentationml/2006/main">
  <p:tag name="REFSHAPE" val="193013308"/>
</p:tagLst>
</file>

<file path=ppt/tags/tag3.xml><?xml version="1.0" encoding="utf-8"?>
<p:tagLst xmlns:p="http://schemas.openxmlformats.org/presentationml/2006/main">
  <p:tag name="REFSHAPE" val="491473316"/>
  <p:tag name="KSO_WM_UNIT_PLACING_PICTURE_USER_VIEWPORT" val="{&quot;height&quot;:3363,&quot;width&quot;:4459}"/>
</p:tagLst>
</file>

<file path=ppt/tags/tag4.xml><?xml version="1.0" encoding="utf-8"?>
<p:tagLst xmlns:p="http://schemas.openxmlformats.org/presentationml/2006/main">
  <p:tag name="REFSHAPE" val="446446556"/>
  <p:tag name="KSO_WM_UNIT_PLACING_PICTURE_USER_VIEWPORT" val="{&quot;height&quot;:3765,&quot;width&quot;:11790}"/>
</p:tagLst>
</file>

<file path=ppt/tags/tag5.xml><?xml version="1.0" encoding="utf-8"?>
<p:tagLst xmlns:p="http://schemas.openxmlformats.org/presentationml/2006/main">
  <p:tag name="KSO_WM_UNIT_PLACING_PICTURE_USER_VIEWPORT" val="{&quot;height&quot;:6470,&quot;width&quot;:15031}"/>
</p:tagLst>
</file>

<file path=ppt/tags/tag6.xml><?xml version="1.0" encoding="utf-8"?>
<p:tagLst xmlns:p="http://schemas.openxmlformats.org/presentationml/2006/main">
  <p:tag name="REFSHAPE" val="446459340"/>
  <p:tag name="KSO_WM_UNIT_PLACING_PICTURE_USER_VIEWPORT" val="{&quot;height&quot;:6765,&quot;width&quot;:14190}"/>
</p:tagLst>
</file>

<file path=ppt/tags/tag7.xml><?xml version="1.0" encoding="utf-8"?>
<p:tagLst xmlns:p="http://schemas.openxmlformats.org/presentationml/2006/main">
  <p:tag name="KSO_WM_UNIT_PLACING_PICTURE_USER_VIEWPORT" val="{&quot;height&quot;:6583,&quot;width&quot;:9555}"/>
</p:tagLst>
</file>

<file path=ppt/tags/tag8.xml><?xml version="1.0" encoding="utf-8"?>
<p:tagLst xmlns:p="http://schemas.openxmlformats.org/presentationml/2006/main">
  <p:tag name="REFSHAPE" val="544352684"/>
  <p:tag name="KSO_WM_UNIT_PLACING_PICTURE_USER_VIEWPORT" val="{&quot;height&quot;:15840,&quot;width&quot;:7310}"/>
</p:tagLst>
</file>

<file path=ppt/tags/tag9.xml><?xml version="1.0" encoding="utf-8"?>
<p:tagLst xmlns:p="http://schemas.openxmlformats.org/presentationml/2006/main">
  <p:tag name="REFSHAPE" val="733949764"/>
  <p:tag name="KSO_WM_UNIT_PLACING_PICTURE_USER_VIEWPORT" val="{&quot;height&quot;:2670,&quot;width&quot;:408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10571</Words>
  <Application>WPS 演示</Application>
  <PresentationFormat>宽屏</PresentationFormat>
  <Paragraphs>669</Paragraphs>
  <Slides>73</Slides>
  <Notes>20</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73</vt:i4>
      </vt:variant>
    </vt:vector>
  </HeadingPairs>
  <TitlesOfParts>
    <vt:vector size="88" baseType="lpstr">
      <vt:lpstr>Arial</vt:lpstr>
      <vt:lpstr>宋体</vt:lpstr>
      <vt:lpstr>Wingdings</vt:lpstr>
      <vt:lpstr>幼圆</vt:lpstr>
      <vt:lpstr>Times New Roman</vt:lpstr>
      <vt:lpstr>思源宋体 Heavy</vt:lpstr>
      <vt:lpstr>Arial Black</vt:lpstr>
      <vt:lpstr>Calibri</vt:lpstr>
      <vt:lpstr>黑体</vt:lpstr>
      <vt:lpstr>等线</vt:lpstr>
      <vt:lpstr>微软雅黑</vt:lpstr>
      <vt:lpstr>Arial Unicode MS</vt:lpstr>
      <vt:lpstr>等线 Light</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凯 唐</dc:creator>
  <cp:lastModifiedBy>asus</cp:lastModifiedBy>
  <cp:revision>74</cp:revision>
  <dcterms:created xsi:type="dcterms:W3CDTF">2019-05-03T05:03:00Z</dcterms:created>
  <dcterms:modified xsi:type="dcterms:W3CDTF">2020-04-13T14:34:22Z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2052-11.1.0.9513</vt:lpwstr>
  </property>
</Properties>
</file>